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59" r:id="rId3"/>
    <p:sldId id="257" r:id="rId5"/>
    <p:sldId id="560" r:id="rId6"/>
    <p:sldId id="299" r:id="rId7"/>
    <p:sldId id="362" r:id="rId8"/>
    <p:sldId id="422" r:id="rId9"/>
    <p:sldId id="423" r:id="rId10"/>
    <p:sldId id="424" r:id="rId11"/>
    <p:sldId id="561" r:id="rId12"/>
    <p:sldId id="562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42" r:id="rId23"/>
    <p:sldId id="310" r:id="rId24"/>
    <p:sldId id="311" r:id="rId25"/>
    <p:sldId id="312" r:id="rId26"/>
    <p:sldId id="512" r:id="rId27"/>
    <p:sldId id="361" r:id="rId28"/>
    <p:sldId id="314" r:id="rId29"/>
    <p:sldId id="315" r:id="rId30"/>
    <p:sldId id="317" r:id="rId31"/>
    <p:sldId id="318" r:id="rId32"/>
    <p:sldId id="319" r:id="rId33"/>
    <p:sldId id="320" r:id="rId34"/>
    <p:sldId id="321" r:id="rId35"/>
    <p:sldId id="323" r:id="rId36"/>
    <p:sldId id="322" r:id="rId37"/>
    <p:sldId id="324" r:id="rId38"/>
    <p:sldId id="325" r:id="rId39"/>
    <p:sldId id="425" r:id="rId40"/>
    <p:sldId id="358" r:id="rId41"/>
    <p:sldId id="360" r:id="rId42"/>
    <p:sldId id="343" r:id="rId43"/>
    <p:sldId id="326" r:id="rId44"/>
    <p:sldId id="327" r:id="rId45"/>
    <p:sldId id="344" r:id="rId46"/>
    <p:sldId id="328" r:id="rId47"/>
    <p:sldId id="486" r:id="rId48"/>
    <p:sldId id="329" r:id="rId49"/>
    <p:sldId id="330" r:id="rId50"/>
    <p:sldId id="346" r:id="rId51"/>
    <p:sldId id="331" r:id="rId52"/>
    <p:sldId id="347" r:id="rId53"/>
    <p:sldId id="356" r:id="rId54"/>
    <p:sldId id="348" r:id="rId55"/>
    <p:sldId id="349" r:id="rId56"/>
    <p:sldId id="357" r:id="rId57"/>
    <p:sldId id="350" r:id="rId58"/>
    <p:sldId id="351" r:id="rId59"/>
    <p:sldId id="352" r:id="rId60"/>
    <p:sldId id="353" r:id="rId61"/>
    <p:sldId id="354" r:id="rId62"/>
    <p:sldId id="484" r:id="rId63"/>
    <p:sldId id="332" r:id="rId64"/>
    <p:sldId id="333" r:id="rId65"/>
    <p:sldId id="485" r:id="rId66"/>
    <p:sldId id="335" r:id="rId67"/>
    <p:sldId id="336" r:id="rId68"/>
    <p:sldId id="337" r:id="rId69"/>
    <p:sldId id="338" r:id="rId70"/>
    <p:sldId id="339" r:id="rId71"/>
    <p:sldId id="340" r:id="rId72"/>
    <p:sldId id="296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ya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400"/>
    <a:srgbClr val="519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02" autoAdjust="0"/>
    <p:restoredTop sz="92866" autoAdjust="0"/>
  </p:normalViewPr>
  <p:slideViewPr>
    <p:cSldViewPr snapToGrid="0">
      <p:cViewPr>
        <p:scale>
          <a:sx n="66" d="100"/>
          <a:sy n="66" d="100"/>
        </p:scale>
        <p:origin x="-1512" y="-538"/>
      </p:cViewPr>
      <p:guideLst>
        <p:guide orient="horz" pos="2214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commentAuthors" Target="commentAuthors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9T12:15:20.181" idx="1">
    <p:pos x="7380" y="2233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0-14T09:52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1318 912,'2'0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0-14T09:52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209 998,'2'0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0-14T09:52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694 380,'2'0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0-14T09:52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696 380,'-6'-3,"1"-2,4 2,-2 0,0 0,1-1,0 0,-1-3,2 2,0-2,1 3,0 0,0 0,2-4,3 2,2 0,4-2,0 0,-2 1,2 2,6 1,2 1,-4-1,-2 1,1 2,-1-1,-1 2,-5 0,-2 1,-2 1,0 1,-1 0,0 1,-2 8,1 3,-1 0,0-8,-2-2,0-1,-3 2,-4 4,-2 1,-6-1,3-3,4-2,-2-3,-1-1,3-1,3 0,1 0,3 0,-1-1,1-1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10-14T09:52:0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1201 387,'-12'1,"7"0,-4-1,-1 0,5 2,1-2,0 0,1 0,-1 0,-1-2,3-1,1 0,-2-5,1-5,0-4,1 4,1 1,0 2,0 1,2 4,0 1,6-6,2 2,2 2,-1-1,2 3,1 0,3 2,-2 3,-3 3,-5-2,-1 2,0-1,-2-1,0 3,-2-1,1 3,-3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AA4CA-DAB7-4A61-AC87-3CD05D0DB3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A6E0E-C24B-4CCB-AA84-78DED3C1FF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X </a:t>
            </a:r>
            <a:r>
              <a:rPr lang="en-US" altLang="zh-CN" dirty="0" err="1" smtClean="0"/>
              <a:t>X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</a:t>
            </a:r>
            <a:r>
              <a:rPr lang="zh-CN" altLang="en-US" dirty="0" smtClean="0"/>
              <a:t>旗舰店</a:t>
            </a:r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X </a:t>
            </a:r>
            <a:r>
              <a:rPr lang="en-US" altLang="zh-CN" dirty="0" err="1" smtClean="0"/>
              <a:t>X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</a:t>
            </a:r>
            <a:r>
              <a:rPr lang="zh-CN" altLang="en-US" dirty="0" smtClean="0"/>
              <a:t>旗舰店</a:t>
            </a:r>
            <a:r>
              <a:rPr lang="en-US" altLang="zh-CN" dirty="0" smtClean="0"/>
              <a:t>https://liangliangtuwen.tmall.com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A6E0E-C24B-4CCB-AA84-78DED3C1FF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95251"/>
            <a:ext cx="10515600" cy="781050"/>
          </a:xfrm>
        </p:spPr>
        <p:txBody>
          <a:bodyPr>
            <a:normAutofit/>
          </a:bodyPr>
          <a:lstStyle>
            <a:lvl1pPr>
              <a:defRPr sz="2800" b="1"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71625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6.xml"/><Relationship Id="rId2" Type="http://schemas.openxmlformats.org/officeDocument/2006/relationships/image" Target="../media/image3.png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customXml" Target="../ink/ink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customXml" Target="../ink/ink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6" Type="http://schemas.openxmlformats.org/officeDocument/2006/relationships/customXml" Target="../ink/ink5.xml"/><Relationship Id="rId5" Type="http://schemas.openxmlformats.org/officeDocument/2006/relationships/image" Target="../media/image24.png"/><Relationship Id="rId4" Type="http://schemas.openxmlformats.org/officeDocument/2006/relationships/customXml" Target="../ink/ink4.xml"/><Relationship Id="rId3" Type="http://schemas.openxmlformats.org/officeDocument/2006/relationships/image" Target="../media/image23.png"/><Relationship Id="rId2" Type="http://schemas.openxmlformats.org/officeDocument/2006/relationships/customXml" Target="../ink/ink3.xml"/><Relationship Id="rId1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522" cy="3633218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394339" y="1117651"/>
            <a:ext cx="2938780" cy="4154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en-US" altLang="zh-CN" sz="8800" b="1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8800" b="1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8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4394339" y="2270193"/>
            <a:ext cx="2852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spc="-200" dirty="0" smtClean="0">
                <a:solidFill>
                  <a:schemeClr val="tx2"/>
                </a:solidFill>
              </a:rPr>
              <a:t>俗语选讲</a:t>
            </a:r>
            <a:endParaRPr lang="zh-CN" altLang="en-US" sz="5400" b="1" spc="-200" dirty="0">
              <a:solidFill>
                <a:schemeClr val="tx2"/>
              </a:solidFill>
            </a:endParaRPr>
          </a:p>
        </p:txBody>
      </p:sp>
      <p:pic>
        <p:nvPicPr>
          <p:cNvPr id="9" name="Thomas Greenberg - Green for G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573278" y="-1749445"/>
            <a:ext cx="609600" cy="60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32220" y="4255135"/>
            <a:ext cx="55949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              </a:t>
            </a:r>
            <a:r>
              <a:rPr lang="zh-CN" altLang="en-US" sz="3600"/>
              <a:t>魏阳秀</a:t>
            </a:r>
            <a:endParaRPr lang="zh-CN" altLang="en-US" sz="3600"/>
          </a:p>
          <a:p>
            <a:r>
              <a:rPr lang="en-US" altLang="zh-CN" sz="3600"/>
              <a:t>weiyang2926@sina.com</a:t>
            </a:r>
            <a:endParaRPr lang="en-US" altLang="zh-CN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9120" y="353695"/>
            <a:ext cx="5763895" cy="1325880"/>
          </a:xfrm>
          <a:prstGeom prst="round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/>
            <a:r>
              <a:rPr lang="zh-CN" altLang="en-US" dirty="0" smtClean="0"/>
              <a:t>俗语</a:t>
            </a:r>
            <a:r>
              <a:rPr lang="zh-CN" altLang="en-US" dirty="0" smtClean="0"/>
              <a:t>的分类</a:t>
            </a:r>
            <a:endParaRPr lang="zh-CN" altLang="en-US" dirty="0"/>
          </a:p>
        </p:txBody>
      </p:sp>
      <p:sp>
        <p:nvSpPr>
          <p:cNvPr id="4" name="流程图: 可选过程 3"/>
          <p:cNvSpPr/>
          <p:nvPr/>
        </p:nvSpPr>
        <p:spPr>
          <a:xfrm>
            <a:off x="391886" y="2017486"/>
            <a:ext cx="4165600" cy="155302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/>
                </a:solidFill>
              </a:rPr>
              <a:t>广义的俗语</a:t>
            </a:r>
            <a:r>
              <a:rPr lang="en-US" altLang="zh-CN" sz="3600" dirty="0" smtClean="0">
                <a:solidFill>
                  <a:schemeClr val="tx1"/>
                </a:solidFill>
              </a:rPr>
              <a:t>——</a:t>
            </a:r>
            <a:r>
              <a:rPr lang="zh-CN" altLang="en-US" sz="3600" dirty="0" smtClean="0">
                <a:solidFill>
                  <a:schemeClr val="tx1"/>
                </a:solidFill>
              </a:rPr>
              <a:t>熟语</a:t>
            </a:r>
            <a:endParaRPr lang="en-US" altLang="zh-CN" sz="3600" dirty="0" smtClean="0">
              <a:solidFill>
                <a:schemeClr val="tx1"/>
              </a:solidFill>
            </a:endParaRPr>
          </a:p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55770" y="1886858"/>
            <a:ext cx="68362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1</a:t>
            </a:r>
            <a:r>
              <a:rPr lang="zh-CN" altLang="en-US" sz="3200" dirty="0" smtClean="0">
                <a:solidFill>
                  <a:srgbClr val="FF0000"/>
                </a:solidFill>
              </a:rPr>
              <a:t>、习惯用语（惯用语、句式）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2</a:t>
            </a:r>
            <a:r>
              <a:rPr lang="zh-CN" altLang="en-US" sz="3200" dirty="0" smtClean="0">
                <a:solidFill>
                  <a:srgbClr val="FF0000"/>
                </a:solidFill>
              </a:rPr>
              <a:t>、成语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3</a:t>
            </a:r>
            <a:r>
              <a:rPr lang="zh-CN" altLang="en-US" sz="3200" dirty="0" smtClean="0">
                <a:solidFill>
                  <a:srgbClr val="FF0000"/>
                </a:solidFill>
              </a:rPr>
              <a:t>、歇后语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4</a:t>
            </a:r>
            <a:r>
              <a:rPr lang="zh-CN" altLang="en-US" sz="3200" dirty="0" smtClean="0">
                <a:solidFill>
                  <a:srgbClr val="FF0000"/>
                </a:solidFill>
              </a:rPr>
              <a:t>、谚语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3200" dirty="0" smtClean="0"/>
              <a:t>   </a:t>
            </a:r>
            <a:endParaRPr lang="en-US" altLang="zh-CN" sz="3200" dirty="0" smtClean="0"/>
          </a:p>
        </p:txBody>
      </p:sp>
      <p:sp>
        <p:nvSpPr>
          <p:cNvPr id="6" name="流程图: 可选过程 5"/>
          <p:cNvSpPr/>
          <p:nvPr/>
        </p:nvSpPr>
        <p:spPr>
          <a:xfrm>
            <a:off x="493486" y="4267200"/>
            <a:ext cx="3991428" cy="139337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/>
                </a:solidFill>
              </a:rPr>
              <a:t>狭义的俗语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28342" y="4368800"/>
            <a:ext cx="5167087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/>
              <a:t>口头流传的、起描写作用的固定语句，如：“按下葫芦起了瓢”。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 flipV="1">
            <a:off x="4717143" y="2627086"/>
            <a:ext cx="667657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 flipV="1">
            <a:off x="4586514" y="4731655"/>
            <a:ext cx="769257" cy="435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0000" lnSpcReduction="20000"/>
          </a:bodyPr>
          <a:lstStyle/>
          <a:p>
            <a:endParaRPr lang="zh-CN" altLang="en-US" dirty="0"/>
          </a:p>
        </p:txBody>
      </p:sp>
      <p:sp>
        <p:nvSpPr>
          <p:cNvPr id="14" name="流程图: 准备 13"/>
          <p:cNvSpPr/>
          <p:nvPr/>
        </p:nvSpPr>
        <p:spPr>
          <a:xfrm>
            <a:off x="8882742" y="2804976"/>
            <a:ext cx="3309258" cy="1248229"/>
          </a:xfrm>
          <a:prstGeom prst="flowChartPreparation">
            <a:avLst/>
          </a:prstGeom>
          <a:gradFill>
            <a:gsLst>
              <a:gs pos="50000">
                <a:srgbClr val="C0D2BC"/>
              </a:gs>
              <a:gs pos="0">
                <a:srgbClr val="D5E1D2"/>
              </a:gs>
              <a:gs pos="100000">
                <a:srgbClr val="AAC2A5"/>
              </a:gs>
            </a:gsLst>
            <a:lin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chemeClr val="tx1"/>
                </a:solidFill>
              </a:rPr>
              <a:t>本课讲的是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广义</a:t>
            </a:r>
            <a:r>
              <a:rPr lang="zh-CN" altLang="en-US" sz="2800" dirty="0" smtClean="0">
                <a:solidFill>
                  <a:schemeClr val="tx1"/>
                </a:solidFill>
              </a:rPr>
              <a:t>的俗语</a:t>
            </a:r>
            <a:endParaRPr lang="zh-CN" altLang="en-US" sz="28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81154" y="365125"/>
            <a:ext cx="8772645" cy="1325563"/>
          </a:xfrm>
          <a:effectLst/>
        </p:spPr>
        <p:txBody>
          <a:bodyPr/>
          <a:lstStyle/>
          <a:p>
            <a:r>
              <a:rPr lang="en-US" altLang="zh-CN" dirty="0" smtClean="0">
                <a:solidFill>
                  <a:srgbClr val="00B050"/>
                </a:solidFill>
                <a:latin typeface="+mj-ea"/>
              </a:rPr>
              <a:t>★</a:t>
            </a:r>
            <a:r>
              <a:rPr lang="en-US" altLang="zh-CN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+mj-ea"/>
              </a:rPr>
              <a:t> 1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latin typeface="+mj-ea"/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惯用语 </a:t>
            </a:r>
            <a:r>
              <a:rPr lang="zh-CN" altLang="en-US" sz="3600" dirty="0" smtClean="0">
                <a:solidFill>
                  <a:srgbClr val="00B050"/>
                </a:solidFill>
              </a:rPr>
              <a:t>（固定词语）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0971" y="1825625"/>
            <a:ext cx="8842828" cy="4351338"/>
          </a:xfrm>
        </p:spPr>
        <p:txBody>
          <a:bodyPr>
            <a:normAutofit lnSpcReduction="20000"/>
          </a:bodyPr>
          <a:lstStyle/>
          <a:p>
            <a:r>
              <a:rPr lang="zh-CN" altLang="en-US" sz="3200" dirty="0" smtClean="0"/>
              <a:t>开夜车</a:t>
            </a:r>
            <a:endParaRPr lang="en-US" altLang="zh-CN" sz="3200" dirty="0" smtClean="0"/>
          </a:p>
          <a:p>
            <a:r>
              <a:rPr lang="zh-CN" altLang="en-US" sz="3200" dirty="0" smtClean="0"/>
              <a:t>炒鱿鱼</a:t>
            </a:r>
            <a:endParaRPr lang="en-US" altLang="zh-CN" sz="3200" dirty="0" smtClean="0"/>
          </a:p>
          <a:p>
            <a:r>
              <a:rPr lang="zh-CN" altLang="en-US" sz="3200" dirty="0" smtClean="0"/>
              <a:t>戴高帽儿</a:t>
            </a:r>
            <a:endParaRPr lang="zh-CN" altLang="en-US" sz="3200" dirty="0" smtClean="0"/>
          </a:p>
          <a:p>
            <a:r>
              <a:rPr lang="zh-CN" altLang="en-US" sz="3200" dirty="0" smtClean="0"/>
              <a:t>戴绿帽子</a:t>
            </a:r>
            <a:endParaRPr lang="en-US" altLang="zh-CN" sz="3200" dirty="0" smtClean="0"/>
          </a:p>
          <a:p>
            <a:r>
              <a:rPr lang="zh-CN" altLang="en-US" sz="3200" dirty="0" smtClean="0"/>
              <a:t>穿小鞋</a:t>
            </a:r>
            <a:endParaRPr lang="en-US" altLang="zh-CN" sz="3200" dirty="0" smtClean="0"/>
          </a:p>
          <a:p>
            <a:r>
              <a:rPr lang="zh-CN" altLang="en-US" sz="3200" dirty="0" smtClean="0"/>
              <a:t>说风凉话</a:t>
            </a:r>
            <a:endParaRPr lang="en-US" altLang="zh-CN" sz="3200" dirty="0" smtClean="0"/>
          </a:p>
          <a:p>
            <a:r>
              <a:rPr lang="zh-CN" altLang="en-US" sz="3200" dirty="0" smtClean="0"/>
              <a:t>没戏、没门儿、没辙</a:t>
            </a:r>
            <a:endParaRPr lang="en-US" altLang="zh-CN" sz="3200" dirty="0" smtClean="0"/>
          </a:p>
          <a:p>
            <a:r>
              <a:rPr lang="zh-CN" altLang="en-US" sz="3200" dirty="0" smtClean="0"/>
              <a:t>小菜一碟 </a:t>
            </a:r>
            <a:endParaRPr lang="en-US" altLang="zh-CN" sz="3200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30286" cy="2235200"/>
          </a:xfrm>
          <a:prstGeom prst="rect">
            <a:avLst/>
          </a:prstGeom>
        </p:spPr>
      </p:pic>
      <p:pic>
        <p:nvPicPr>
          <p:cNvPr id="5" name="图片 4" descr="src=http _img1.cache.netease.com_catchpic_4_48_48DFD66CF25EAB2178B0D7E2C91726B4.jpg&amp;refer=http _img1.cache.netease.com&amp;app=2002&amp;size=f9999,10000&amp;q=a80&amp;n=0&amp;g=0n&amp;fmt=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320" y="2374265"/>
            <a:ext cx="2973705" cy="2736215"/>
          </a:xfrm>
          <a:prstGeom prst="round2Diag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09370" y="365125"/>
            <a:ext cx="8944429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惯用语</a:t>
            </a:r>
            <a:r>
              <a:rPr lang="zh-CN" altLang="en-US" sz="3600" dirty="0" smtClean="0">
                <a:solidFill>
                  <a:srgbClr val="00B050"/>
                </a:solidFill>
              </a:rPr>
              <a:t>（固定的短句）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7062" y="1539433"/>
            <a:ext cx="9096737" cy="46375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dirty="0" smtClean="0"/>
              <a:t>太阳从西边出来了</a:t>
            </a:r>
            <a:endParaRPr lang="en-US" altLang="zh-CN" sz="3200" dirty="0" smtClean="0"/>
          </a:p>
          <a:p>
            <a:r>
              <a:rPr lang="zh-CN" altLang="en-US" sz="3200" dirty="0" smtClean="0"/>
              <a:t>人心隔肚皮</a:t>
            </a:r>
            <a:endParaRPr lang="en-US" altLang="zh-CN" sz="3200" dirty="0" smtClean="0"/>
          </a:p>
          <a:p>
            <a:r>
              <a:rPr lang="zh-CN" altLang="en-US" sz="3200" dirty="0" smtClean="0"/>
              <a:t>害人之心不可有，防人之心不可无</a:t>
            </a:r>
            <a:endParaRPr lang="en-US" altLang="zh-CN" sz="3200" dirty="0" smtClean="0"/>
          </a:p>
          <a:p>
            <a:r>
              <a:rPr lang="zh-CN" altLang="en-US" sz="3200" dirty="0" smtClean="0"/>
              <a:t>摸着石头过河</a:t>
            </a:r>
            <a:endParaRPr lang="en-US" altLang="zh-CN" sz="3200" dirty="0" smtClean="0"/>
          </a:p>
          <a:p>
            <a:r>
              <a:rPr lang="zh-CN" altLang="en-US" sz="3200" dirty="0" smtClean="0"/>
              <a:t>人不可貌相</a:t>
            </a:r>
            <a:endParaRPr lang="en-US" altLang="zh-CN" sz="3200" dirty="0" smtClean="0"/>
          </a:p>
          <a:p>
            <a:r>
              <a:rPr lang="zh-CN" altLang="en-US" sz="3200" dirty="0" smtClean="0"/>
              <a:t>饱汉不知饿汉饥</a:t>
            </a:r>
            <a:endParaRPr lang="en-US" altLang="zh-CN" sz="3200" dirty="0" smtClean="0"/>
          </a:p>
          <a:p>
            <a:r>
              <a:rPr lang="zh-CN" altLang="en-US" sz="3200" dirty="0" smtClean="0"/>
              <a:t>好了伤疤忘了疼</a:t>
            </a:r>
            <a:endParaRPr lang="en-US" altLang="zh-CN" sz="3200" dirty="0" smtClean="0"/>
          </a:p>
          <a:p>
            <a:r>
              <a:rPr lang="zh-CN" altLang="en-US" sz="3200" dirty="0" smtClean="0"/>
              <a:t>打肿脸充胖子</a:t>
            </a:r>
            <a:endParaRPr lang="en-US" altLang="zh-CN" sz="3200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30286" cy="223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0" y="3492500"/>
            <a:ext cx="4229100" cy="2583180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04304" y="365125"/>
            <a:ext cx="8749495" cy="1325563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惯用语</a:t>
            </a:r>
            <a:r>
              <a:rPr lang="zh-CN" altLang="en-US" sz="3600" dirty="0" smtClean="0">
                <a:solidFill>
                  <a:srgbClr val="00B050"/>
                </a:solidFill>
              </a:rPr>
              <a:t>（表达式）</a:t>
            </a:r>
            <a:endParaRPr lang="zh-CN" altLang="en-US" sz="3600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1316" y="1825625"/>
            <a:ext cx="9212484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3200" dirty="0" smtClean="0"/>
              <a:t>真不够意思</a:t>
            </a:r>
            <a:endParaRPr lang="en-US" altLang="zh-CN" sz="3200" dirty="0" smtClean="0"/>
          </a:p>
          <a:p>
            <a:r>
              <a:rPr lang="zh-CN" altLang="en-US" sz="3200" dirty="0" smtClean="0"/>
              <a:t>给</a:t>
            </a:r>
            <a:r>
              <a:rPr lang="en-US" altLang="zh-CN" sz="3200" dirty="0" smtClean="0"/>
              <a:t>……</a:t>
            </a:r>
            <a:r>
              <a:rPr lang="zh-CN" altLang="en-US" sz="3200" dirty="0" smtClean="0"/>
              <a:t>长脸</a:t>
            </a:r>
            <a:endParaRPr lang="en-US" altLang="zh-CN" sz="3200" dirty="0" smtClean="0"/>
          </a:p>
          <a:p>
            <a:r>
              <a:rPr lang="zh-CN" altLang="en-US" sz="3200" dirty="0" smtClean="0"/>
              <a:t>跟</a:t>
            </a:r>
            <a:r>
              <a:rPr lang="en-US" altLang="zh-CN" sz="3200" dirty="0" smtClean="0"/>
              <a:t>……</a:t>
            </a:r>
            <a:r>
              <a:rPr lang="zh-CN" altLang="en-US" sz="3200" dirty="0" smtClean="0"/>
              <a:t>过不去</a:t>
            </a:r>
            <a:endParaRPr lang="en-US" altLang="zh-CN" sz="3200" dirty="0" smtClean="0"/>
          </a:p>
          <a:p>
            <a:r>
              <a:rPr lang="zh-CN" altLang="en-US" sz="3200" dirty="0" smtClean="0"/>
              <a:t>多了去了</a:t>
            </a:r>
            <a:endParaRPr lang="en-US" altLang="zh-CN" sz="3200" dirty="0" smtClean="0"/>
          </a:p>
          <a:p>
            <a:r>
              <a:rPr lang="zh-CN" altLang="en-US" sz="3200" dirty="0" smtClean="0"/>
              <a:t>真够可以的</a:t>
            </a:r>
            <a:endParaRPr lang="en-US" altLang="zh-CN" sz="3200" dirty="0" smtClean="0"/>
          </a:p>
          <a:p>
            <a:r>
              <a:rPr lang="zh-CN" altLang="en-US" sz="3200" dirty="0" smtClean="0"/>
              <a:t>爱怎么</a:t>
            </a:r>
            <a:r>
              <a:rPr lang="en-US" altLang="zh-CN" sz="3200" dirty="0" smtClean="0"/>
              <a:t>……</a:t>
            </a:r>
            <a:r>
              <a:rPr lang="zh-CN" altLang="en-US" sz="3200" dirty="0" smtClean="0"/>
              <a:t>就怎么</a:t>
            </a:r>
            <a:r>
              <a:rPr lang="en-US" altLang="zh-CN" sz="3200" dirty="0" smtClean="0"/>
              <a:t>……</a:t>
            </a:r>
            <a:endParaRPr lang="en-US" altLang="zh-CN" sz="3200" dirty="0" smtClean="0"/>
          </a:p>
          <a:p>
            <a:r>
              <a:rPr lang="zh-CN" altLang="en-US" sz="3200" dirty="0" smtClean="0"/>
              <a:t>不愧是你！</a:t>
            </a:r>
            <a:endParaRPr lang="en-US" altLang="zh-CN" sz="3200" dirty="0" smtClean="0"/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我去！</a:t>
            </a:r>
            <a:endParaRPr lang="en-US" altLang="zh-CN" sz="3200" dirty="0" smtClean="0"/>
          </a:p>
          <a:p>
            <a:endParaRPr lang="en-US" altLang="zh-CN" sz="3200" dirty="0" smtClean="0"/>
          </a:p>
          <a:p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4" y="-265"/>
            <a:ext cx="2830286" cy="223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9475" y="1397000"/>
            <a:ext cx="2133600" cy="2099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1525" y="3790950"/>
            <a:ext cx="2797175" cy="273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0686" y="365125"/>
            <a:ext cx="9133114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B050"/>
                </a:solidFill>
                <a:latin typeface="+mj-ea"/>
              </a:rPr>
              <a:t>★  </a:t>
            </a:r>
            <a:r>
              <a:rPr lang="zh-CN" altLang="en-US" dirty="0" smtClean="0">
                <a:solidFill>
                  <a:srgbClr val="FF0000"/>
                </a:solidFill>
              </a:rPr>
              <a:t>2、成语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脚</a:t>
            </a:r>
            <a:r>
              <a:rPr lang="zh-CN" altLang="en-US" u="sng" dirty="0" smtClean="0"/>
              <a:t>踏</a:t>
            </a:r>
            <a:r>
              <a:rPr lang="zh-CN" altLang="en-US" dirty="0" smtClean="0"/>
              <a:t>（</a:t>
            </a:r>
            <a:r>
              <a:rPr lang="en-US" dirty="0" err="1" smtClean="0"/>
              <a:t>t</a:t>
            </a:r>
            <a:r>
              <a:rPr lang="en-US" altLang="zh-CN" dirty="0" err="1" smtClean="0"/>
              <a:t>à</a:t>
            </a:r>
            <a:r>
              <a:rPr lang="zh-CN" altLang="en-US" dirty="0" smtClean="0"/>
              <a:t>）实地</a:t>
            </a:r>
            <a:r>
              <a:rPr lang="en-US" dirty="0" smtClean="0"/>
              <a:t>    </a:t>
            </a:r>
            <a:r>
              <a:rPr lang="zh-CN" altLang="en-US" u="sng" dirty="0" smtClean="0"/>
              <a:t>垂</a:t>
            </a:r>
            <a:r>
              <a:rPr lang="zh-CN" altLang="en-US" dirty="0" smtClean="0"/>
              <a:t>（</a:t>
            </a:r>
            <a:r>
              <a:rPr lang="en-US" dirty="0" err="1" smtClean="0"/>
              <a:t>shu</a:t>
            </a:r>
            <a:r>
              <a:rPr lang="en-US" altLang="zh-CN" dirty="0" err="1" smtClean="0"/>
              <a:t>ì</a:t>
            </a:r>
            <a:r>
              <a:rPr lang="zh-CN" altLang="en-US" dirty="0" smtClean="0"/>
              <a:t>）头丧气</a:t>
            </a:r>
            <a:r>
              <a:rPr lang="en-US" dirty="0" smtClean="0"/>
              <a:t>   </a:t>
            </a:r>
            <a:endParaRPr lang="en-US" dirty="0" smtClean="0"/>
          </a:p>
          <a:p>
            <a:pPr>
              <a:buNone/>
            </a:pPr>
            <a:r>
              <a:rPr lang="en-US" altLang="zh-CN" dirty="0" smtClean="0"/>
              <a:t>  </a:t>
            </a:r>
            <a:r>
              <a:rPr lang="zh-CN" altLang="en-US" dirty="0" smtClean="0"/>
              <a:t>小心</a:t>
            </a:r>
            <a:r>
              <a:rPr lang="zh-CN" altLang="en-US" u="sng" dirty="0" smtClean="0"/>
              <a:t>翼翼</a:t>
            </a:r>
            <a:r>
              <a:rPr lang="zh-CN" altLang="en-US" dirty="0" smtClean="0"/>
              <a:t>（</a:t>
            </a:r>
            <a:r>
              <a:rPr lang="en-US" dirty="0" err="1" smtClean="0"/>
              <a:t>y</a:t>
            </a:r>
            <a:r>
              <a:rPr lang="en-US" altLang="zh-CN" dirty="0" err="1" smtClean="0"/>
              <a:t>ì</a:t>
            </a:r>
            <a:r>
              <a:rPr lang="zh-CN" altLang="en-US" dirty="0" smtClean="0"/>
              <a:t>）</a:t>
            </a:r>
            <a:r>
              <a:rPr lang="en-US" dirty="0" smtClean="0"/>
              <a:t>    </a:t>
            </a:r>
            <a:r>
              <a:rPr lang="zh-CN" altLang="en-US" dirty="0" smtClean="0"/>
              <a:t>千</a:t>
            </a:r>
            <a:r>
              <a:rPr lang="zh-CN" altLang="en-US" u="sng" dirty="0" smtClean="0"/>
              <a:t>姿</a:t>
            </a:r>
            <a:r>
              <a:rPr lang="zh-CN" altLang="en-US" dirty="0" smtClean="0"/>
              <a:t>（</a:t>
            </a:r>
            <a:r>
              <a:rPr lang="en-US" dirty="0" err="1" smtClean="0"/>
              <a:t>z</a:t>
            </a:r>
            <a:r>
              <a:rPr lang="en-US" altLang="zh-CN" dirty="0" err="1" smtClean="0"/>
              <a:t>ī</a:t>
            </a:r>
            <a:r>
              <a:rPr lang="zh-CN" altLang="en-US" dirty="0" smtClean="0"/>
              <a:t>）百态</a:t>
            </a:r>
            <a:r>
              <a:rPr lang="en-US" dirty="0" smtClean="0"/>
              <a:t>  </a:t>
            </a:r>
            <a:endParaRPr lang="en-US" dirty="0" smtClean="0"/>
          </a:p>
          <a:p>
            <a:pPr>
              <a:buNone/>
            </a:pPr>
            <a:endParaRPr lang="zh-CN" altLang="en-US" dirty="0" smtClean="0"/>
          </a:p>
          <a:p>
            <a:r>
              <a:rPr lang="zh-CN" altLang="en-US" dirty="0" smtClean="0"/>
              <a:t>一丝不</a:t>
            </a:r>
            <a:r>
              <a:rPr lang="zh-CN" altLang="en-US" u="sng" dirty="0" smtClean="0"/>
              <a:t>苟</a:t>
            </a:r>
            <a:r>
              <a:rPr lang="zh-CN" altLang="en-US" dirty="0" smtClean="0"/>
              <a:t>（</a:t>
            </a:r>
            <a:r>
              <a:rPr lang="en-US" dirty="0" err="1" smtClean="0"/>
              <a:t>j</a:t>
            </a:r>
            <a:r>
              <a:rPr lang="en-US" altLang="zh-CN" dirty="0" err="1" smtClean="0"/>
              <a:t>ù</a:t>
            </a:r>
            <a:r>
              <a:rPr lang="zh-CN" altLang="en-US" dirty="0" smtClean="0"/>
              <a:t>）</a:t>
            </a:r>
            <a:r>
              <a:rPr lang="en-US" dirty="0" smtClean="0"/>
              <a:t>      </a:t>
            </a:r>
            <a:r>
              <a:rPr lang="zh-CN" altLang="en-US" dirty="0" smtClean="0"/>
              <a:t>兴致</a:t>
            </a:r>
            <a:r>
              <a:rPr lang="zh-CN" altLang="en-US" u="sng" dirty="0" smtClean="0"/>
              <a:t>勃勃</a:t>
            </a:r>
            <a:r>
              <a:rPr lang="zh-CN" altLang="en-US" dirty="0" smtClean="0"/>
              <a:t>（</a:t>
            </a:r>
            <a:r>
              <a:rPr lang="en-US" dirty="0" err="1" smtClean="0"/>
              <a:t>b</a:t>
            </a:r>
            <a:r>
              <a:rPr lang="en-US" altLang="zh-CN" dirty="0" err="1" smtClean="0"/>
              <a:t>ó</a:t>
            </a:r>
            <a:r>
              <a:rPr lang="zh-CN" altLang="en-US" dirty="0" smtClean="0"/>
              <a:t>）</a:t>
            </a:r>
            <a:r>
              <a:rPr lang="en-US" dirty="0" smtClean="0"/>
              <a:t>  </a:t>
            </a:r>
            <a:endParaRPr lang="en-US" dirty="0" smtClean="0"/>
          </a:p>
          <a:p>
            <a:pPr>
              <a:buNone/>
            </a:pPr>
            <a:r>
              <a:rPr lang="en-US" altLang="zh-CN" dirty="0" smtClean="0"/>
              <a:t>  </a:t>
            </a:r>
            <a:r>
              <a:rPr lang="zh-CN" altLang="en-US" dirty="0" smtClean="0"/>
              <a:t>莫名其</a:t>
            </a:r>
            <a:r>
              <a:rPr lang="zh-CN" altLang="en-US" u="sng" dirty="0" smtClean="0"/>
              <a:t>妙</a:t>
            </a:r>
            <a:r>
              <a:rPr lang="zh-CN" altLang="en-US" dirty="0" smtClean="0"/>
              <a:t>（</a:t>
            </a:r>
            <a:r>
              <a:rPr lang="en-US" dirty="0" err="1" smtClean="0"/>
              <a:t>mi</a:t>
            </a:r>
            <a:r>
              <a:rPr lang="en-US" altLang="zh-CN" dirty="0" err="1" smtClean="0"/>
              <a:t>à</a:t>
            </a:r>
            <a:r>
              <a:rPr lang="en-US" dirty="0" err="1" smtClean="0"/>
              <a:t>o</a:t>
            </a:r>
            <a:r>
              <a:rPr lang="zh-CN" altLang="en-US" dirty="0" smtClean="0"/>
              <a:t>）</a:t>
            </a:r>
            <a:r>
              <a:rPr lang="en-US" dirty="0" smtClean="0"/>
              <a:t>  </a:t>
            </a:r>
            <a:r>
              <a:rPr lang="zh-CN" altLang="en-US" dirty="0" smtClean="0"/>
              <a:t>半</a:t>
            </a:r>
            <a:r>
              <a:rPr lang="zh-CN" altLang="en-US" u="sng" dirty="0" smtClean="0"/>
              <a:t>途</a:t>
            </a:r>
            <a:r>
              <a:rPr lang="zh-CN" altLang="en-US" dirty="0" smtClean="0"/>
              <a:t>（</a:t>
            </a:r>
            <a:r>
              <a:rPr lang="en-US" dirty="0" err="1" smtClean="0"/>
              <a:t>t</a:t>
            </a:r>
            <a:r>
              <a:rPr lang="en-US" altLang="zh-CN" dirty="0" err="1" smtClean="0"/>
              <a:t>ú</a:t>
            </a:r>
            <a:r>
              <a:rPr lang="zh-CN" altLang="en-US" dirty="0" smtClean="0"/>
              <a:t>）而废</a:t>
            </a:r>
            <a:r>
              <a:rPr lang="en-US" dirty="0" smtClean="0"/>
              <a:t>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zh-CN" altLang="en-US" dirty="0" smtClean="0"/>
          </a:p>
          <a:p>
            <a:r>
              <a:rPr lang="zh-CN" altLang="en-US" dirty="0" smtClean="0"/>
              <a:t>三</a:t>
            </a:r>
            <a:r>
              <a:rPr lang="zh-CN" altLang="en-US" u="sng" dirty="0" smtClean="0"/>
              <a:t>番</a:t>
            </a:r>
            <a:r>
              <a:rPr lang="zh-CN" altLang="en-US" dirty="0" smtClean="0"/>
              <a:t>（</a:t>
            </a:r>
            <a:r>
              <a:rPr lang="en-US" dirty="0" err="1" smtClean="0"/>
              <a:t>f</a:t>
            </a:r>
            <a:r>
              <a:rPr lang="en-US" altLang="zh-CN" dirty="0" err="1" smtClean="0"/>
              <a:t>ā</a:t>
            </a:r>
            <a:r>
              <a:rPr lang="en-US" dirty="0" err="1" smtClean="0"/>
              <a:t>n</a:t>
            </a:r>
            <a:r>
              <a:rPr lang="zh-CN" altLang="en-US" dirty="0" smtClean="0"/>
              <a:t>）五次</a:t>
            </a:r>
            <a:r>
              <a:rPr lang="en-US" dirty="0" smtClean="0"/>
              <a:t>     </a:t>
            </a:r>
            <a:r>
              <a:rPr lang="zh-CN" altLang="en-US" dirty="0" smtClean="0"/>
              <a:t>毫不犹（</a:t>
            </a:r>
            <a:r>
              <a:rPr lang="en-US" dirty="0" err="1" smtClean="0"/>
              <a:t>y</a:t>
            </a:r>
            <a:r>
              <a:rPr lang="en-US" altLang="zh-CN" dirty="0" err="1" smtClean="0"/>
              <a:t>ō</a:t>
            </a:r>
            <a:r>
              <a:rPr lang="en-US" dirty="0" err="1" smtClean="0"/>
              <a:t>u</a:t>
            </a:r>
            <a:r>
              <a:rPr lang="zh-CN" altLang="en-US" dirty="0" smtClean="0"/>
              <a:t>）豫</a:t>
            </a:r>
            <a:endParaRPr lang="zh-CN" altLang="en-US" dirty="0" smtClean="0"/>
          </a:p>
          <a:p>
            <a:pPr>
              <a:buNone/>
            </a:pPr>
            <a:r>
              <a:rPr lang="zh-CN" altLang="en-US" dirty="0" smtClean="0"/>
              <a:t>  齐心</a:t>
            </a:r>
            <a:r>
              <a:rPr lang="zh-CN" altLang="en-US" u="sng" dirty="0" smtClean="0"/>
              <a:t>协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xié</a:t>
            </a:r>
            <a:r>
              <a:rPr lang="zh-CN" altLang="en-US" dirty="0" smtClean="0"/>
              <a:t>）力      藕（yú</a:t>
            </a:r>
            <a:r>
              <a:rPr lang="en-US" altLang="zh-CN" dirty="0" smtClean="0"/>
              <a:t>)</a:t>
            </a:r>
            <a:r>
              <a:rPr lang="zh-CN" altLang="en-US" dirty="0" smtClean="0"/>
              <a:t>断丝连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30286" cy="2235200"/>
          </a:xfrm>
          <a:prstGeom prst="rect">
            <a:avLst/>
          </a:prstGeom>
        </p:spPr>
      </p:pic>
      <p:sp>
        <p:nvSpPr>
          <p:cNvPr id="5" name="云形标注 4"/>
          <p:cNvSpPr/>
          <p:nvPr/>
        </p:nvSpPr>
        <p:spPr>
          <a:xfrm>
            <a:off x="7383145" y="598805"/>
            <a:ext cx="4524375" cy="2504440"/>
          </a:xfrm>
          <a:prstGeom prst="cloudCallout">
            <a:avLst>
              <a:gd name="adj1" fmla="val -41677"/>
              <a:gd name="adj2" fmla="val 61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80350" y="1251585"/>
            <a:ext cx="3955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请判断这些划线字的读音是否正确</a:t>
            </a:r>
            <a:endParaRPr lang="zh-CN" altLang="en-US" sz="3600"/>
          </a:p>
        </p:txBody>
      </p:sp>
      <p:sp>
        <p:nvSpPr>
          <p:cNvPr id="7" name="矩形 6"/>
          <p:cNvSpPr/>
          <p:nvPr/>
        </p:nvSpPr>
        <p:spPr>
          <a:xfrm>
            <a:off x="4614545" y="1841500"/>
            <a:ext cx="892175" cy="40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chuí</a:t>
            </a:r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2895600" y="3388360"/>
            <a:ext cx="892175" cy="40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gǒu</a:t>
            </a:r>
            <a:endParaRPr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5565775" y="4959985"/>
            <a:ext cx="892175" cy="40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y</a:t>
            </a:r>
            <a:r>
              <a:rPr lang="en-US" altLang="zh-CN" sz="2400" dirty="0" err="1" smtClean="0">
                <a:sym typeface="+mn-ea"/>
              </a:rPr>
              <a:t>ó</a:t>
            </a:r>
            <a:r>
              <a:rPr lang="zh-CN" altLang="en-US" sz="2400"/>
              <a:t>u</a:t>
            </a:r>
            <a:endParaRPr lang="zh-CN" altLang="en-US" sz="2400"/>
          </a:p>
        </p:txBody>
      </p:sp>
      <p:sp>
        <p:nvSpPr>
          <p:cNvPr id="10" name="矩形 9"/>
          <p:cNvSpPr/>
          <p:nvPr/>
        </p:nvSpPr>
        <p:spPr>
          <a:xfrm>
            <a:off x="4820285" y="5452745"/>
            <a:ext cx="745490" cy="40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ǒu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8005" y="365125"/>
            <a:ext cx="8795794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、歇后语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latin typeface="华文楷体" panose="02010600040101010101" charset="-122"/>
                <a:ea typeface="华文楷体" panose="02010600040101010101" charset="-122"/>
              </a:rPr>
              <a:t>定义</a:t>
            </a:r>
            <a:r>
              <a:rPr lang="zh-CN" altLang="en-US" sz="4000" dirty="0" smtClean="0"/>
              <a:t>：由两个部分组成的一句话，前一部分是引子，后一部分，是注释。个别的只说前一部分，后一部分借助音同和音近来表达双关。例如：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30286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4330"/>
            <a:ext cx="10515600" cy="132556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歇后语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黄鼠狼给鸡拜年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没安好心！</a:t>
            </a:r>
            <a:endParaRPr lang="en-US" altLang="zh-CN" dirty="0" smtClean="0"/>
          </a:p>
          <a:p>
            <a:r>
              <a:rPr lang="zh-CN" altLang="en-US" dirty="0" smtClean="0"/>
              <a:t>哑巴吃黄连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有苦说不出</a:t>
            </a:r>
            <a:endParaRPr lang="en-US" altLang="zh-CN" dirty="0" smtClean="0"/>
          </a:p>
          <a:p>
            <a:r>
              <a:rPr lang="zh-CN" altLang="en-US" dirty="0" smtClean="0"/>
              <a:t>高射炮打蚊子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大材小用</a:t>
            </a:r>
            <a:endParaRPr lang="en-US" altLang="zh-CN" dirty="0" smtClean="0"/>
          </a:p>
          <a:p>
            <a:r>
              <a:rPr lang="zh-CN" altLang="en-US" dirty="0" smtClean="0"/>
              <a:t>茶壶里煮饺子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倒（道）不出来</a:t>
            </a:r>
            <a:endParaRPr lang="en-US" altLang="zh-CN" dirty="0" smtClean="0"/>
          </a:p>
          <a:p>
            <a:r>
              <a:rPr lang="zh-CN" altLang="en-US" dirty="0" smtClean="0"/>
              <a:t>八仙过海</a:t>
            </a:r>
            <a:r>
              <a:rPr lang="en-US" altLang="zh-CN" dirty="0" smtClean="0"/>
              <a:t>--------</a:t>
            </a:r>
            <a:r>
              <a:rPr lang="zh-CN" altLang="en-US" dirty="0" smtClean="0"/>
              <a:t>各显神通          </a:t>
            </a:r>
            <a:endParaRPr lang="en-US" altLang="zh-CN" dirty="0" smtClean="0"/>
          </a:p>
          <a:p>
            <a:r>
              <a:rPr lang="zh-CN" altLang="en-US" dirty="0" smtClean="0"/>
              <a:t>泥菩萨过江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自身难保</a:t>
            </a:r>
            <a:endParaRPr lang="en-US" altLang="zh-CN" dirty="0" smtClean="0"/>
          </a:p>
          <a:p>
            <a:r>
              <a:rPr lang="zh-CN" altLang="en-US" dirty="0" smtClean="0"/>
              <a:t>竹篮打水</a:t>
            </a:r>
            <a:r>
              <a:rPr lang="en-US" altLang="zh-CN" dirty="0" smtClean="0"/>
              <a:t>--------</a:t>
            </a:r>
            <a:r>
              <a:rPr lang="zh-CN" altLang="en-US" dirty="0" smtClean="0"/>
              <a:t>一场空</a:t>
            </a:r>
            <a:endParaRPr lang="en-US" altLang="zh-CN" dirty="0" smtClean="0"/>
          </a:p>
          <a:p>
            <a:r>
              <a:rPr lang="zh-CN" altLang="en-US" dirty="0" smtClean="0"/>
              <a:t>门缝里看人</a:t>
            </a:r>
            <a:r>
              <a:rPr lang="en-US" altLang="zh-CN" dirty="0" smtClean="0"/>
              <a:t>--------</a:t>
            </a:r>
            <a:r>
              <a:rPr lang="zh-CN" altLang="en-US" dirty="0" smtClean="0"/>
              <a:t>把人看扁了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9040" y="3486150"/>
            <a:ext cx="3794760" cy="2339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820" y="629285"/>
            <a:ext cx="3522980" cy="264223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2000" y="365125"/>
            <a:ext cx="9321800" cy="132556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、谚语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000" dirty="0" smtClean="0"/>
              <a:t>定义：人民口头上流传的通俗而又含义深刻的固定词语</a:t>
            </a:r>
            <a:endParaRPr lang="en-US" altLang="zh-CN" sz="4000" dirty="0" smtClean="0"/>
          </a:p>
          <a:p>
            <a:r>
              <a:rPr lang="zh-CN" altLang="en-US" sz="4000" dirty="0" smtClean="0"/>
              <a:t>分类：</a:t>
            </a:r>
            <a:r>
              <a:rPr lang="zh-CN" altLang="en-US" sz="4000" dirty="0" smtClean="0">
                <a:sym typeface="Wingdings" panose="05000000000000000000" pitchFamily="2" charset="2"/>
              </a:rPr>
              <a:t>（</a:t>
            </a:r>
            <a:r>
              <a:rPr lang="en-US" altLang="zh-CN" sz="4000" dirty="0" smtClean="0">
                <a:sym typeface="Wingdings" panose="05000000000000000000" pitchFamily="2" charset="2"/>
              </a:rPr>
              <a:t>1</a:t>
            </a:r>
            <a:r>
              <a:rPr lang="zh-CN" altLang="en-US" sz="4000" dirty="0" smtClean="0">
                <a:sym typeface="Wingdings" panose="05000000000000000000" pitchFamily="2" charset="2"/>
              </a:rPr>
              <a:t>）关于自然和</a:t>
            </a:r>
            <a:r>
              <a:rPr lang="zh-CN" altLang="en-US" sz="4000" dirty="0" smtClean="0"/>
              <a:t>农业的</a:t>
            </a:r>
            <a:endParaRPr lang="en-US" altLang="zh-CN" sz="4000" dirty="0" smtClean="0"/>
          </a:p>
          <a:p>
            <a:pPr>
              <a:buNone/>
            </a:pPr>
            <a:r>
              <a:rPr lang="en-US" altLang="zh-CN" sz="4000" dirty="0" smtClean="0"/>
              <a:t>            </a:t>
            </a:r>
            <a:r>
              <a:rPr lang="zh-CN" altLang="en-US" sz="4000" dirty="0" smtClean="0"/>
              <a:t>（</a:t>
            </a:r>
            <a:r>
              <a:rPr lang="en-US" altLang="zh-CN" sz="4000" dirty="0" smtClean="0"/>
              <a:t>2</a:t>
            </a:r>
            <a:r>
              <a:rPr lang="zh-CN" altLang="en-US" sz="4000" dirty="0" smtClean="0"/>
              <a:t>）关于社会生活的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30286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谚语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3029"/>
            <a:ext cx="10515600" cy="4623934"/>
          </a:xfrm>
        </p:spPr>
        <p:txBody>
          <a:bodyPr>
            <a:noAutofit/>
          </a:bodyPr>
          <a:lstStyle/>
          <a:p>
            <a:r>
              <a:rPr lang="zh-CN" altLang="en-US" sz="3600" dirty="0" smtClean="0"/>
              <a:t>众人拾柴火焰高</a:t>
            </a:r>
            <a:endParaRPr lang="en-US" altLang="zh-CN" sz="3600" dirty="0" smtClean="0"/>
          </a:p>
          <a:p>
            <a:r>
              <a:rPr lang="zh-CN" altLang="en-US" sz="3600" dirty="0" smtClean="0"/>
              <a:t>天下乌鸦一般黑</a:t>
            </a:r>
            <a:endParaRPr lang="en-US" altLang="zh-CN" sz="3600" dirty="0" smtClean="0"/>
          </a:p>
          <a:p>
            <a:r>
              <a:rPr lang="zh-CN" altLang="en-US" sz="3600" dirty="0" smtClean="0"/>
              <a:t>船到桥头自然直</a:t>
            </a:r>
            <a:endParaRPr lang="en-US" altLang="zh-CN" sz="3600" dirty="0" smtClean="0"/>
          </a:p>
          <a:p>
            <a:r>
              <a:rPr lang="zh-CN" altLang="en-US" sz="3600" dirty="0" smtClean="0"/>
              <a:t>千学不如一看，千看不如一练</a:t>
            </a:r>
            <a:endParaRPr lang="en-US" altLang="zh-CN" sz="3600" dirty="0" smtClean="0"/>
          </a:p>
          <a:p>
            <a:r>
              <a:rPr lang="zh-CN" altLang="en-US" sz="3600" dirty="0" smtClean="0"/>
              <a:t>耳听为虚，眼见为实</a:t>
            </a:r>
            <a:endParaRPr lang="en-US" altLang="zh-CN" sz="3600" dirty="0" smtClean="0"/>
          </a:p>
          <a:p>
            <a:r>
              <a:rPr lang="zh-CN" altLang="en-US" sz="3600" dirty="0" smtClean="0"/>
              <a:t>路遥知马力，日久见人心</a:t>
            </a:r>
            <a:endParaRPr lang="en-US" altLang="zh-CN" sz="3600" dirty="0" smtClean="0"/>
          </a:p>
          <a:p>
            <a:r>
              <a:rPr lang="zh-CN" altLang="en-US" sz="3600" dirty="0" smtClean="0"/>
              <a:t>世上无难事，只怕有心人</a:t>
            </a:r>
            <a:endParaRPr lang="en-US" altLang="zh-CN" sz="3600" dirty="0" smtClean="0"/>
          </a:p>
          <a:p>
            <a:r>
              <a:rPr lang="zh-CN" altLang="en-US" sz="3600" dirty="0" smtClean="0"/>
              <a:t>隔行如隔山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 sz="3600" dirty="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023620" y="1368425"/>
          <a:ext cx="9739630" cy="507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6200"/>
                <a:gridCol w="4583430"/>
              </a:tblGrid>
              <a:tr h="701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b="0" dirty="0" smtClean="0">
                          <a:solidFill>
                            <a:schemeClr val="dk1"/>
                          </a:solidFill>
                        </a:rPr>
                        <a:t>谚语</a:t>
                      </a:r>
                      <a:endParaRPr lang="zh-CN" altLang="en-US" sz="4000" b="0" dirty="0" smtClean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b="0" dirty="0" smtClean="0">
                          <a:solidFill>
                            <a:schemeClr val="dk1"/>
                          </a:solidFill>
                        </a:rPr>
                        <a:t>成语</a:t>
                      </a:r>
                      <a:endParaRPr lang="zh-CN" altLang="en-US" sz="4000" b="0" dirty="0" smtClean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701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dirty="0" smtClean="0">
                          <a:sym typeface="+mn-ea"/>
                        </a:rPr>
                        <a:t>前怕狼，后怕虎</a:t>
                      </a:r>
                      <a:endParaRPr lang="zh-CN" altLang="en-US" sz="4000" dirty="0" smtClean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dirty="0" smtClean="0">
                          <a:sym typeface="+mn-ea"/>
                        </a:rPr>
                        <a:t>畏首畏尾</a:t>
                      </a:r>
                      <a:endParaRPr lang="zh-CN" altLang="en-US" sz="4000" dirty="0" smtClean="0">
                        <a:sym typeface="+mn-ea"/>
                      </a:endParaRPr>
                    </a:p>
                  </a:txBody>
                  <a:tcPr/>
                </a:tc>
              </a:tr>
              <a:tr h="701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dirty="0" smtClean="0">
                          <a:sym typeface="+mn-ea"/>
                        </a:rPr>
                        <a:t>一是一，二是二</a:t>
                      </a:r>
                      <a:r>
                        <a:rPr lang="en-US" altLang="zh-CN" sz="4000" dirty="0" smtClean="0">
                          <a:sym typeface="+mn-ea"/>
                        </a:rPr>
                        <a:t> </a:t>
                      </a:r>
                      <a:endParaRPr lang="en-US" altLang="zh-CN" sz="4000" dirty="0" smtClean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dirty="0" smtClean="0">
                          <a:sym typeface="+mn-ea"/>
                        </a:rPr>
                        <a:t>实事求是</a:t>
                      </a:r>
                      <a:endParaRPr lang="zh-CN" altLang="en-US" sz="4000" dirty="0" smtClean="0">
                        <a:sym typeface="+mn-ea"/>
                      </a:endParaRPr>
                    </a:p>
                  </a:txBody>
                  <a:tcPr/>
                </a:tc>
              </a:tr>
              <a:tr h="7219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dirty="0" smtClean="0">
                          <a:sym typeface="+mn-ea"/>
                        </a:rPr>
                        <a:t>搬起石头砸自己的脚</a:t>
                      </a:r>
                      <a:r>
                        <a:rPr lang="en-US" altLang="zh-CN" sz="4000" dirty="0" smtClean="0">
                          <a:sym typeface="+mn-ea"/>
                        </a:rPr>
                        <a:t>     </a:t>
                      </a:r>
                      <a:endParaRPr lang="zh-CN" altLang="en-US" sz="4000" dirty="0" smtClean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dirty="0" smtClean="0">
                          <a:sym typeface="+mn-ea"/>
                        </a:rPr>
                        <a:t>自作自受</a:t>
                      </a:r>
                      <a:endParaRPr lang="zh-CN" altLang="en-US" sz="4000" dirty="0" smtClean="0">
                        <a:sym typeface="+mn-ea"/>
                      </a:endParaRPr>
                    </a:p>
                  </a:txBody>
                  <a:tcPr/>
                </a:tc>
              </a:tr>
              <a:tr h="8032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dirty="0" smtClean="0">
                          <a:sym typeface="+mn-ea"/>
                        </a:rPr>
                        <a:t>捡了芝麻，丢掉西瓜</a:t>
                      </a:r>
                      <a:endParaRPr lang="zh-CN" altLang="en-US" sz="4000" dirty="0" smtClean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dirty="0" smtClean="0">
                          <a:sym typeface="+mn-ea"/>
                        </a:rPr>
                        <a:t>因小失大</a:t>
                      </a:r>
                      <a:endParaRPr lang="zh-CN" altLang="en-US" sz="4000" dirty="0" smtClean="0">
                        <a:sym typeface="+mn-ea"/>
                      </a:endParaRPr>
                    </a:p>
                  </a:txBody>
                  <a:tcPr/>
                </a:tc>
              </a:tr>
              <a:tr h="14484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dirty="0" smtClean="0">
                          <a:sym typeface="+mn-ea"/>
                        </a:rPr>
                        <a:t>大鱼吃小鱼，</a:t>
                      </a:r>
                      <a:endParaRPr lang="zh-CN" altLang="en-US" sz="4000" dirty="0" smtClean="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4000" dirty="0" smtClean="0">
                          <a:sym typeface="+mn-ea"/>
                        </a:rPr>
                        <a:t>小鱼吃虾米</a:t>
                      </a:r>
                      <a:endParaRPr lang="zh-CN" altLang="en-US" sz="4000" dirty="0" smtClean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4000" dirty="0" smtClean="0">
                          <a:sym typeface="+mn-ea"/>
                        </a:rPr>
                        <a:t>弱肉强食</a:t>
                      </a:r>
                      <a:endParaRPr lang="zh-CN" altLang="en-US" sz="4000" dirty="0" smtClean="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522" cy="3633218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968081" y="2414173"/>
            <a:ext cx="1787151" cy="17873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innerShdw blurRad="76200" dist="381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sz="5300" b="1" spc="-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  <a:endParaRPr lang="zh-CN" altLang="en-US" sz="5300" b="1" spc="-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898895" y="1521912"/>
            <a:ext cx="653051" cy="653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574834" y="2452913"/>
            <a:ext cx="653051" cy="63378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484571" y="3449678"/>
            <a:ext cx="653051" cy="653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44"/>
          <p:cNvSpPr txBox="1"/>
          <p:nvPr/>
        </p:nvSpPr>
        <p:spPr>
          <a:xfrm>
            <a:off x="5933743" y="3381827"/>
            <a:ext cx="6258257" cy="123110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3600" b="1" dirty="0" smtClean="0"/>
              <a:t>  本课程的学习目的</a:t>
            </a:r>
            <a:endParaRPr lang="zh-CN" altLang="en-US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160720" y="4382955"/>
            <a:ext cx="732080" cy="6531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74993" y="694422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3600" b="1" dirty="0" smtClean="0">
                <a:solidFill>
                  <a:prstClr val="black"/>
                </a:solidFill>
              </a:rPr>
              <a:t>俗语的特征</a:t>
            </a:r>
            <a:endParaRPr lang="en-US" altLang="zh-CN" sz="3600" b="1" dirty="0" smtClean="0">
              <a:solidFill>
                <a:prstClr val="black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83324" y="2187486"/>
            <a:ext cx="54587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zh-CN" sz="3600" b="1" dirty="0" smtClean="0">
              <a:solidFill>
                <a:prstClr val="black"/>
              </a:solidFill>
            </a:endParaRPr>
          </a:p>
          <a:p>
            <a:pPr lvl="0"/>
            <a:r>
              <a:rPr lang="zh-CN" altLang="en-US" sz="3600" b="1" dirty="0" smtClean="0">
                <a:solidFill>
                  <a:prstClr val="black"/>
                </a:solidFill>
              </a:rPr>
              <a:t> </a:t>
            </a:r>
            <a:endParaRPr lang="zh-CN" altLang="en-US" sz="3600" b="1" dirty="0">
              <a:solidFill>
                <a:srgbClr val="5197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93945" y="4204519"/>
            <a:ext cx="48191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zh-CN" sz="36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en-US" sz="3600" b="1" dirty="0">
              <a:solidFill>
                <a:srgbClr val="5197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335362" y="669754"/>
            <a:ext cx="653051" cy="65313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21829" y="1611086"/>
            <a:ext cx="384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俗语的分类</a:t>
            </a:r>
            <a:endParaRPr lang="zh-CN" altLang="en-US" sz="3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312229" y="267062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57257" y="2423886"/>
            <a:ext cx="3918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prstClr val="black"/>
                </a:solidFill>
              </a:rPr>
              <a:t>俗语与汉民族文化</a:t>
            </a:r>
            <a:endParaRPr lang="zh-CN" altLang="en-US" sz="3600" b="1" dirty="0" smtClean="0">
              <a:solidFill>
                <a:srgbClr val="5197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83086" y="4368801"/>
            <a:ext cx="4412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b="1" dirty="0" smtClean="0">
                <a:solidFill>
                  <a:prstClr val="black"/>
                </a:solidFill>
              </a:rPr>
              <a:t>本课程选讲什么内容</a:t>
            </a:r>
            <a:endParaRPr lang="en-US" altLang="zh-CN" sz="3600" b="1" dirty="0" smtClean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0226" y="5413829"/>
            <a:ext cx="637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课堂活动（做一做，练一练）</a:t>
            </a:r>
            <a:endParaRPr lang="zh-CN" altLang="en-US" sz="3600" b="1" dirty="0"/>
          </a:p>
        </p:txBody>
      </p:sp>
      <p:sp>
        <p:nvSpPr>
          <p:cNvPr id="8" name="椭圆 7"/>
          <p:cNvSpPr/>
          <p:nvPr/>
        </p:nvSpPr>
        <p:spPr>
          <a:xfrm>
            <a:off x="4730620" y="5413827"/>
            <a:ext cx="653051" cy="653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p>
            <a:pPr algn="ctr"/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522" cy="3633218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5365547" y="2143523"/>
            <a:ext cx="5519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800" b="1" spc="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俗语与汉民族文化</a:t>
            </a:r>
            <a:endParaRPr lang="zh-CN" altLang="en-US" sz="4800" b="1" spc="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424597" y="3111462"/>
            <a:ext cx="4357441" cy="0"/>
          </a:xfrm>
          <a:prstGeom prst="line">
            <a:avLst/>
          </a:prstGeom>
          <a:ln w="9525">
            <a:solidFill>
              <a:schemeClr val="tx2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9"/>
          <p:cNvSpPr txBox="1"/>
          <p:nvPr/>
        </p:nvSpPr>
        <p:spPr>
          <a:xfrm>
            <a:off x="5505903" y="3299139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05902" y="3703874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7776858" y="3303483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7776859" y="3708818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84037" y="2143523"/>
            <a:ext cx="2016224" cy="2016224"/>
            <a:chOff x="2118480" y="1316166"/>
            <a:chExt cx="1512168" cy="1512168"/>
          </a:xfrm>
        </p:grpSpPr>
        <p:sp>
          <p:nvSpPr>
            <p:cNvPr id="10" name="椭圆 9"/>
            <p:cNvSpPr/>
            <p:nvPr/>
          </p:nvSpPr>
          <p:spPr>
            <a:xfrm>
              <a:off x="2118480" y="1316166"/>
              <a:ext cx="1512168" cy="151216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TextBox 67"/>
            <p:cNvSpPr txBox="1"/>
            <p:nvPr/>
          </p:nvSpPr>
          <p:spPr>
            <a:xfrm>
              <a:off x="2396585" y="1556810"/>
              <a:ext cx="1022180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8000" spc="3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8000" spc="3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5315" y="332656"/>
            <a:ext cx="10043886" cy="114300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zh-CN" altLang="en-US" dirty="0" smtClean="0"/>
              <a:t>三、俗语与汉民族文化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3487" y="1857829"/>
            <a:ext cx="11418098" cy="439057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3600" dirty="0" smtClean="0"/>
              <a:t>★语言文字是民族文化的结晶，反映了中华民族的智慧和经验。</a:t>
            </a:r>
            <a:endParaRPr lang="en-US" altLang="zh-CN" sz="3600" dirty="0" smtClean="0"/>
          </a:p>
          <a:p>
            <a:pPr>
              <a:buNone/>
            </a:pPr>
            <a:r>
              <a:rPr lang="zh-CN" altLang="en-US" sz="3600" dirty="0" smtClean="0"/>
              <a:t>★俗语是汉语词汇中的瑰宝，是汉民族历史文化的缩影。</a:t>
            </a:r>
            <a:endParaRPr lang="en-US" altLang="zh-CN" sz="3600" dirty="0" smtClean="0"/>
          </a:p>
          <a:p>
            <a:pPr>
              <a:buNone/>
            </a:pPr>
            <a:r>
              <a:rPr lang="zh-CN" altLang="en-US" sz="3600" dirty="0" smtClean="0"/>
              <a:t>★我们可以通过俗语的学习了解中国传统文化的一些方面，同时在跟中国人沟通时，能更好地理解他们的思想，消弭文化障碍。</a:t>
            </a:r>
            <a:endParaRPr lang="zh-CN" altLang="en-US" sz="3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65829" y="365125"/>
            <a:ext cx="8987970" cy="1325563"/>
          </a:xfrm>
        </p:spPr>
        <p:txBody>
          <a:bodyPr/>
          <a:lstStyle/>
          <a:p>
            <a:r>
              <a:rPr lang="zh-CN" altLang="en-US" dirty="0" smtClean="0"/>
              <a:t>从俗语中可以找到：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42258" y="1620456"/>
            <a:ext cx="8911541" cy="455650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sz="3900" dirty="0" smtClean="0">
                <a:solidFill>
                  <a:srgbClr val="0070C0"/>
                </a:solidFill>
              </a:rPr>
              <a:t>1</a:t>
            </a:r>
            <a:r>
              <a:rPr lang="zh-CN" altLang="en-US" sz="3900" dirty="0" smtClean="0">
                <a:solidFill>
                  <a:srgbClr val="0070C0"/>
                </a:solidFill>
              </a:rPr>
              <a:t>、</a:t>
            </a:r>
            <a:r>
              <a:rPr lang="zh-CN" altLang="en-US" sz="3900" dirty="0" smtClean="0">
                <a:solidFill>
                  <a:srgbClr val="0070C0"/>
                </a:solidFill>
              </a:rPr>
              <a:t>中国神话故事、寓言故事</a:t>
            </a:r>
            <a:endParaRPr lang="en-US" altLang="zh-CN" sz="39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900" dirty="0" smtClean="0">
                <a:solidFill>
                  <a:srgbClr val="0070C0"/>
                </a:solidFill>
              </a:rPr>
              <a:t>2</a:t>
            </a:r>
            <a:r>
              <a:rPr lang="zh-CN" altLang="en-US" sz="3900" dirty="0" smtClean="0">
                <a:solidFill>
                  <a:srgbClr val="0070C0"/>
                </a:solidFill>
              </a:rPr>
              <a:t>、中国历史典故</a:t>
            </a:r>
            <a:endParaRPr lang="en-US" altLang="zh-CN" sz="39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900" dirty="0" smtClean="0">
                <a:solidFill>
                  <a:srgbClr val="0070C0"/>
                </a:solidFill>
              </a:rPr>
              <a:t>3</a:t>
            </a:r>
            <a:r>
              <a:rPr lang="zh-CN" altLang="en-US" sz="3900" dirty="0" smtClean="0">
                <a:solidFill>
                  <a:srgbClr val="0070C0"/>
                </a:solidFill>
              </a:rPr>
              <a:t>、中国人的传统思想</a:t>
            </a:r>
            <a:endParaRPr lang="en-US" altLang="zh-CN" sz="39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900" dirty="0" smtClean="0">
                <a:solidFill>
                  <a:srgbClr val="0070C0"/>
                </a:solidFill>
              </a:rPr>
              <a:t>4</a:t>
            </a:r>
            <a:r>
              <a:rPr lang="zh-CN" altLang="en-US" sz="3900" dirty="0" smtClean="0">
                <a:solidFill>
                  <a:srgbClr val="0070C0"/>
                </a:solidFill>
              </a:rPr>
              <a:t>、中国人的传统文化</a:t>
            </a:r>
            <a:endParaRPr lang="en-US" altLang="zh-CN" sz="39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900" dirty="0" smtClean="0">
                <a:solidFill>
                  <a:srgbClr val="0070C0"/>
                </a:solidFill>
              </a:rPr>
              <a:t>5</a:t>
            </a:r>
            <a:r>
              <a:rPr lang="zh-CN" altLang="en-US" sz="3900" dirty="0" smtClean="0">
                <a:solidFill>
                  <a:srgbClr val="0070C0"/>
                </a:solidFill>
              </a:rPr>
              <a:t>、中国人的日常生活</a:t>
            </a:r>
            <a:endParaRPr lang="en-US" altLang="zh-CN" sz="39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900" dirty="0" smtClean="0">
                <a:solidFill>
                  <a:srgbClr val="0070C0"/>
                </a:solidFill>
              </a:rPr>
              <a:t>6</a:t>
            </a:r>
            <a:r>
              <a:rPr lang="zh-CN" altLang="en-US" sz="3900" dirty="0" smtClean="0">
                <a:solidFill>
                  <a:srgbClr val="0070C0"/>
                </a:solidFill>
              </a:rPr>
              <a:t>、中国人的思维方式</a:t>
            </a:r>
            <a:endParaRPr lang="en-US" altLang="zh-CN" sz="39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900" dirty="0" smtClean="0">
                <a:solidFill>
                  <a:srgbClr val="0070C0"/>
                </a:solidFill>
              </a:rPr>
              <a:t>7</a:t>
            </a:r>
            <a:r>
              <a:rPr lang="zh-CN" altLang="en-US" sz="3900" dirty="0" smtClean="0">
                <a:solidFill>
                  <a:srgbClr val="0070C0"/>
                </a:solidFill>
              </a:rPr>
              <a:t>、汉语词汇句式的发展</a:t>
            </a:r>
            <a:r>
              <a:rPr lang="zh-CN" altLang="en-US" sz="3900" dirty="0" smtClean="0">
                <a:solidFill>
                  <a:srgbClr val="0070C0"/>
                </a:solidFill>
              </a:rPr>
              <a:t>演变</a:t>
            </a:r>
            <a:endParaRPr lang="en-US" altLang="zh-CN" sz="39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600" b="1" dirty="0" smtClean="0"/>
              <a:t>      ……</a:t>
            </a:r>
            <a:endParaRPr lang="zh-CN" altLang="en-US" sz="3600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30286" cy="2235200"/>
          </a:xfrm>
          <a:prstGeom prst="rect">
            <a:avLst/>
          </a:prstGeom>
        </p:spPr>
      </p:pic>
      <p:pic>
        <p:nvPicPr>
          <p:cNvPr id="3080" name="Picture 7" descr="teacher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7790" y="2235200"/>
            <a:ext cx="1739900" cy="1933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7710" y="365125"/>
            <a:ext cx="9357995" cy="132588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1</a:t>
            </a:r>
            <a:r>
              <a:rPr lang="zh-CN" altLang="en-US" sz="4000" dirty="0" smtClean="0"/>
              <a:t>、与神话历史故事有关的</a:t>
            </a:r>
            <a:r>
              <a:rPr lang="zh-CN" altLang="en-US" sz="4000" dirty="0" smtClean="0">
                <a:solidFill>
                  <a:srgbClr val="00B050"/>
                </a:solidFill>
              </a:rPr>
              <a:t>成语</a:t>
            </a:r>
            <a:r>
              <a:rPr lang="zh-CN" altLang="en-US" sz="4000" dirty="0" smtClean="0"/>
              <a:t>：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25008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历史故事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39788" y="2496457"/>
            <a:ext cx="5157787" cy="4151086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5100" dirty="0" smtClean="0"/>
              <a:t>草船借箭 （诸葛亮）</a:t>
            </a:r>
            <a:endParaRPr lang="en-US" altLang="zh-CN" sz="5100" dirty="0" smtClean="0"/>
          </a:p>
          <a:p>
            <a:r>
              <a:rPr lang="zh-CN" altLang="en-US" sz="5100" dirty="0" smtClean="0"/>
              <a:t>四面楚歌</a:t>
            </a:r>
            <a:r>
              <a:rPr lang="en-US" altLang="zh-CN" sz="5100" dirty="0" smtClean="0"/>
              <a:t>(</a:t>
            </a:r>
            <a:r>
              <a:rPr lang="zh-CN" altLang="en-US" sz="5100" dirty="0" smtClean="0"/>
              <a:t>项羽</a:t>
            </a:r>
            <a:r>
              <a:rPr lang="en-US" altLang="zh-CN" sz="5100" dirty="0" smtClean="0"/>
              <a:t>) </a:t>
            </a:r>
            <a:endParaRPr lang="en-US" altLang="zh-CN" sz="5100" dirty="0" smtClean="0"/>
          </a:p>
          <a:p>
            <a:r>
              <a:rPr lang="zh-CN" altLang="en-US" sz="5100" dirty="0" smtClean="0"/>
              <a:t>破釜沉舟</a:t>
            </a:r>
            <a:r>
              <a:rPr lang="en-US" altLang="zh-CN" sz="5100" dirty="0" smtClean="0"/>
              <a:t>(</a:t>
            </a:r>
            <a:r>
              <a:rPr lang="zh-CN" altLang="en-US" sz="5100" dirty="0" smtClean="0"/>
              <a:t>项羽</a:t>
            </a:r>
            <a:r>
              <a:rPr lang="en-US" altLang="zh-CN" sz="5100" dirty="0" smtClean="0"/>
              <a:t>) </a:t>
            </a:r>
            <a:endParaRPr lang="en-US" altLang="zh-CN" sz="5100" dirty="0" smtClean="0"/>
          </a:p>
          <a:p>
            <a:r>
              <a:rPr lang="zh-CN" altLang="en-US" sz="5100" dirty="0" smtClean="0"/>
              <a:t>卧薪尝胆</a:t>
            </a:r>
            <a:r>
              <a:rPr lang="en-US" altLang="zh-CN" sz="5100" dirty="0" smtClean="0"/>
              <a:t>(</a:t>
            </a:r>
            <a:r>
              <a:rPr lang="zh-CN" altLang="en-US" sz="5100" dirty="0" smtClean="0"/>
              <a:t>勾践</a:t>
            </a:r>
            <a:r>
              <a:rPr lang="en-US" altLang="zh-CN" sz="5100" dirty="0" smtClean="0"/>
              <a:t>) </a:t>
            </a:r>
            <a:endParaRPr lang="en-US" altLang="zh-CN" sz="5100" dirty="0" smtClean="0"/>
          </a:p>
          <a:p>
            <a:r>
              <a:rPr lang="zh-CN" altLang="en-US" sz="5100" dirty="0" smtClean="0"/>
              <a:t>纸上谈兵</a:t>
            </a:r>
            <a:r>
              <a:rPr lang="en-US" altLang="zh-CN" sz="5100" dirty="0" smtClean="0"/>
              <a:t>(</a:t>
            </a:r>
            <a:r>
              <a:rPr lang="zh-CN" altLang="en-US" sz="5100" dirty="0" smtClean="0"/>
              <a:t>赵括</a:t>
            </a:r>
            <a:r>
              <a:rPr lang="en-US" altLang="zh-CN" sz="5100" dirty="0" smtClean="0"/>
              <a:t>) </a:t>
            </a:r>
            <a:endParaRPr lang="en-US" altLang="zh-CN" sz="5100" dirty="0" smtClean="0"/>
          </a:p>
          <a:p>
            <a:r>
              <a:rPr lang="zh-CN" altLang="en-US" sz="5100" dirty="0" smtClean="0"/>
              <a:t>指鹿为马</a:t>
            </a:r>
            <a:r>
              <a:rPr lang="en-US" altLang="zh-CN" sz="5100" dirty="0" smtClean="0"/>
              <a:t>(</a:t>
            </a:r>
            <a:r>
              <a:rPr lang="zh-CN" altLang="en-US" sz="5100" dirty="0" smtClean="0"/>
              <a:t>赵高</a:t>
            </a:r>
            <a:r>
              <a:rPr lang="en-US" altLang="zh-CN" sz="5100" dirty="0" smtClean="0"/>
              <a:t>) </a:t>
            </a:r>
            <a:endParaRPr lang="en-US" altLang="zh-CN" sz="5100" dirty="0" smtClean="0"/>
          </a:p>
          <a:p>
            <a:r>
              <a:rPr lang="zh-CN" altLang="en-US" sz="5100" dirty="0" smtClean="0"/>
              <a:t>三顾茅庐</a:t>
            </a:r>
            <a:r>
              <a:rPr lang="en-US" altLang="zh-CN" sz="5100" dirty="0" smtClean="0"/>
              <a:t>(</a:t>
            </a:r>
            <a:r>
              <a:rPr lang="zh-CN" altLang="en-US" sz="5100" dirty="0" smtClean="0"/>
              <a:t>刘备</a:t>
            </a:r>
            <a:r>
              <a:rPr lang="en-US" altLang="zh-CN" sz="5100" dirty="0" smtClean="0"/>
              <a:t>) </a:t>
            </a:r>
            <a:endParaRPr lang="en-US" altLang="zh-CN" sz="5100" dirty="0" smtClean="0"/>
          </a:p>
          <a:p>
            <a:r>
              <a:rPr lang="zh-CN" altLang="en-US" sz="5100" dirty="0" smtClean="0"/>
              <a:t>草木皆兵</a:t>
            </a:r>
            <a:r>
              <a:rPr lang="en-US" altLang="zh-CN" sz="5100" dirty="0" smtClean="0"/>
              <a:t>(</a:t>
            </a:r>
            <a:r>
              <a:rPr lang="zh-CN" altLang="en-US" sz="5100" dirty="0" smtClean="0"/>
              <a:t>苻坚</a:t>
            </a:r>
            <a:r>
              <a:rPr lang="en-US" altLang="zh-CN" sz="5100" dirty="0" smtClean="0"/>
              <a:t>) </a:t>
            </a:r>
            <a:endParaRPr lang="en-US" altLang="zh-CN" sz="51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4"/>
          </p:nvPr>
        </p:nvSpPr>
        <p:spPr>
          <a:xfrm>
            <a:off x="6389914" y="1828800"/>
            <a:ext cx="5183188" cy="4259263"/>
          </a:xfrm>
        </p:spPr>
        <p:txBody>
          <a:bodyPr>
            <a:noAutofit/>
          </a:bodyPr>
          <a:lstStyle/>
          <a:p>
            <a:r>
              <a:rPr lang="zh-CN" altLang="en-US" sz="3200" dirty="0" smtClean="0"/>
              <a:t>毛遂自荐（毛遂）</a:t>
            </a:r>
            <a:endParaRPr lang="en-US" altLang="zh-CN" sz="3200" dirty="0" smtClean="0"/>
          </a:p>
          <a:p>
            <a:r>
              <a:rPr lang="zh-CN" altLang="en-US" sz="3200" dirty="0" smtClean="0"/>
              <a:t>望梅止渴（曹操）</a:t>
            </a:r>
            <a:endParaRPr lang="en-US" altLang="zh-CN" sz="3200" dirty="0" smtClean="0"/>
          </a:p>
          <a:p>
            <a:r>
              <a:rPr lang="zh-CN" altLang="en-US" sz="3200" dirty="0" smtClean="0"/>
              <a:t> 惊弓之鸟（更羸） </a:t>
            </a:r>
            <a:endParaRPr lang="en-US" altLang="zh-CN" sz="3200" dirty="0" smtClean="0"/>
          </a:p>
          <a:p>
            <a:r>
              <a:rPr lang="zh-CN" altLang="en-US" sz="3200" dirty="0" smtClean="0"/>
              <a:t>高山流水（俞伯牙、钟子期）</a:t>
            </a:r>
            <a:endParaRPr lang="en-US" altLang="zh-CN" sz="3200" dirty="0" smtClean="0"/>
          </a:p>
          <a:p>
            <a:r>
              <a:rPr lang="zh-CN" altLang="en-US" sz="3200" dirty="0" smtClean="0"/>
              <a:t> 一字千金（吕不韦） </a:t>
            </a:r>
            <a:endParaRPr lang="en-US" altLang="zh-CN" sz="3200" dirty="0" smtClean="0"/>
          </a:p>
          <a:p>
            <a:r>
              <a:rPr lang="zh-CN" altLang="en-US" sz="3200" dirty="0" smtClean="0"/>
              <a:t>指鹿为马（赵高） </a:t>
            </a:r>
            <a:endParaRPr lang="en-US" altLang="zh-CN" sz="3200" dirty="0" smtClean="0"/>
          </a:p>
          <a:p>
            <a:r>
              <a:rPr lang="zh-CN" altLang="en-US" sz="3200" dirty="0" smtClean="0"/>
              <a:t>手不释卷（刘秀 ）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30286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164273"/>
            <a:ext cx="5157787" cy="823912"/>
          </a:xfrm>
        </p:spPr>
        <p:txBody>
          <a:bodyPr/>
          <a:p>
            <a:r>
              <a:rPr lang="zh-CN" altLang="en-US"/>
              <a:t>草船借箭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44260" y="1164273"/>
            <a:ext cx="5183188" cy="823912"/>
          </a:xfrm>
        </p:spPr>
        <p:txBody>
          <a:bodyPr/>
          <a:p>
            <a:r>
              <a:rPr lang="zh-CN" altLang="en-US"/>
              <a:t>惊弓之鸟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3130" y="2560955"/>
            <a:ext cx="4856480" cy="2813050"/>
          </a:xfrm>
          <a:prstGeom prst="rect">
            <a:avLst/>
          </a:prstGeom>
        </p:spPr>
      </p:pic>
      <p:pic>
        <p:nvPicPr>
          <p:cNvPr id="8" name="内容占位符 7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94500" y="2560955"/>
            <a:ext cx="4634230" cy="33394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95465" y="5900420"/>
            <a:ext cx="44323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http://tqjvod.tianqistatic.com/video/gushi/jiaoyu/video/201906/25/27b5c5047d96bdb43547eaa853a98a7b.mp4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6425" y="5516245"/>
            <a:ext cx="51631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https://haokan.baidu.com/v?vid=15552949052812253263&amp;pd=bjh&amp;fr=bjhauthor&amp;type=video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神话故事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zh-CN" altLang="en-US" sz="3600" dirty="0" smtClean="0"/>
              <a:t>精卫填海</a:t>
            </a:r>
            <a:endParaRPr lang="en-US" altLang="zh-CN" sz="3600" dirty="0" smtClean="0"/>
          </a:p>
          <a:p>
            <a:pPr>
              <a:buNone/>
            </a:pPr>
            <a:r>
              <a:rPr lang="zh-CN" altLang="en-US" sz="3600" dirty="0" smtClean="0"/>
              <a:t>八仙过海</a:t>
            </a:r>
            <a:endParaRPr lang="en-US" altLang="zh-CN" sz="3600" dirty="0" smtClean="0"/>
          </a:p>
          <a:p>
            <a:pPr>
              <a:buNone/>
            </a:pPr>
            <a:r>
              <a:rPr lang="zh-CN" altLang="en-US" sz="3600" dirty="0" smtClean="0"/>
              <a:t>夸父逐日</a:t>
            </a:r>
            <a:endParaRPr lang="en-US" altLang="zh-CN" sz="3600" dirty="0" smtClean="0"/>
          </a:p>
          <a:p>
            <a:pPr>
              <a:buNone/>
            </a:pPr>
            <a:r>
              <a:rPr lang="zh-CN" altLang="en-US" sz="3600" dirty="0" smtClean="0"/>
              <a:t>开天辟地</a:t>
            </a:r>
            <a:endParaRPr lang="en-US" altLang="zh-CN" sz="3600" dirty="0" smtClean="0"/>
          </a:p>
          <a:p>
            <a:pPr>
              <a:buNone/>
            </a:pPr>
            <a:r>
              <a:rPr lang="zh-CN" altLang="en-US" sz="3600" dirty="0" smtClean="0"/>
              <a:t>点石成金</a:t>
            </a:r>
            <a:endParaRPr lang="en-US" altLang="zh-CN" sz="3600" dirty="0" smtClean="0"/>
          </a:p>
          <a:p>
            <a:endParaRPr lang="zh-CN" altLang="en-US" sz="3600" dirty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32680" y="254000"/>
            <a:ext cx="3089910" cy="213741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0" y="1054735"/>
            <a:ext cx="3419475" cy="26473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680" y="3296285"/>
            <a:ext cx="3089910" cy="2317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t="11777"/>
          <a:stretch>
            <a:fillRect/>
          </a:stretch>
        </p:blipFill>
        <p:spPr>
          <a:xfrm>
            <a:off x="8380730" y="4543425"/>
            <a:ext cx="3211830" cy="2252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3943" y="365125"/>
            <a:ext cx="9379856" cy="132556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、关于历史典故的</a:t>
            </a:r>
            <a:r>
              <a:rPr lang="zh-CN" altLang="en-US" dirty="0" smtClean="0">
                <a:solidFill>
                  <a:srgbClr val="00B050"/>
                </a:solidFill>
              </a:rPr>
              <a:t>惯用语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3543" y="1825625"/>
            <a:ext cx="8770256" cy="4351338"/>
          </a:xfrm>
        </p:spPr>
        <p:txBody>
          <a:bodyPr/>
          <a:lstStyle/>
          <a:p>
            <a:r>
              <a:rPr lang="zh-CN" altLang="en-US" sz="3600" dirty="0" smtClean="0"/>
              <a:t>说曹操曹操到</a:t>
            </a:r>
            <a:endParaRPr lang="en-US" altLang="zh-CN" sz="3600" dirty="0" smtClean="0"/>
          </a:p>
          <a:p>
            <a:r>
              <a:rPr lang="zh-CN" altLang="en-US" sz="3600" dirty="0" smtClean="0"/>
              <a:t>三个臭皮匠顶个诸葛亮</a:t>
            </a:r>
            <a:endParaRPr lang="en-US" altLang="zh-CN" sz="3600" dirty="0" smtClean="0"/>
          </a:p>
          <a:p>
            <a:r>
              <a:rPr lang="zh-CN" altLang="en-US" sz="3600" dirty="0" smtClean="0"/>
              <a:t>空城计   </a:t>
            </a:r>
            <a:endParaRPr lang="en-US" altLang="zh-CN" sz="3600" dirty="0" smtClean="0"/>
          </a:p>
          <a:p>
            <a:r>
              <a:rPr lang="zh-CN" altLang="en-US" sz="3600" dirty="0" smtClean="0"/>
              <a:t>五十步笑百步</a:t>
            </a:r>
            <a:endParaRPr lang="en-US" altLang="zh-CN" sz="3600" dirty="0" smtClean="0"/>
          </a:p>
          <a:p>
            <a:r>
              <a:rPr lang="zh-CN" altLang="en-US" sz="3600" smtClean="0"/>
              <a:t>情人眼里出西施</a:t>
            </a:r>
            <a:endParaRPr lang="en-US" altLang="zh-CN" sz="3600" dirty="0" smtClean="0"/>
          </a:p>
          <a:p>
            <a:r>
              <a:rPr lang="zh-CN" altLang="en-US" sz="3600" dirty="0" smtClean="0"/>
              <a:t>路遥知马力，日久见人心</a:t>
            </a:r>
            <a:endParaRPr lang="en-US" altLang="zh-CN" sz="3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9550" cy="223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87740" y="1320800"/>
            <a:ext cx="3402965" cy="2647315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820" y="4189095"/>
            <a:ext cx="3458845" cy="2528570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04570" y="365125"/>
            <a:ext cx="9249229" cy="1325563"/>
          </a:xfrm>
        </p:spPr>
        <p:txBody>
          <a:bodyPr/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、俗语中的各种</a:t>
            </a:r>
            <a:r>
              <a:rPr lang="zh-CN" altLang="en-US" dirty="0" smtClean="0"/>
              <a:t>文化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3048000" y="1825625"/>
            <a:ext cx="4281714" cy="4351338"/>
          </a:xfrm>
        </p:spPr>
        <p:txBody>
          <a:bodyPr/>
          <a:lstStyle/>
          <a:p>
            <a:r>
              <a:rPr lang="zh-CN" altLang="en-US" sz="3600" dirty="0" smtClean="0"/>
              <a:t>家常饭</a:t>
            </a:r>
            <a:endParaRPr lang="en-US" altLang="zh-CN" sz="3600" dirty="0" smtClean="0"/>
          </a:p>
          <a:p>
            <a:r>
              <a:rPr lang="zh-CN" altLang="en-US" sz="3600" dirty="0" smtClean="0"/>
              <a:t>出洋相</a:t>
            </a:r>
            <a:endParaRPr lang="en-US" altLang="zh-CN" sz="3600" dirty="0" smtClean="0"/>
          </a:p>
          <a:p>
            <a:r>
              <a:rPr lang="zh-CN" altLang="en-US" sz="3600" dirty="0" smtClean="0"/>
              <a:t>扣帽子</a:t>
            </a:r>
            <a:endParaRPr lang="en-US" altLang="zh-CN" sz="3600" dirty="0" smtClean="0"/>
          </a:p>
          <a:p>
            <a:r>
              <a:rPr lang="zh-CN" altLang="en-US" sz="3600" dirty="0" smtClean="0"/>
              <a:t>碰钉子</a:t>
            </a:r>
            <a:endParaRPr lang="en-US" altLang="zh-CN" sz="3600" dirty="0" smtClean="0"/>
          </a:p>
          <a:p>
            <a:r>
              <a:rPr lang="zh-CN" altLang="en-US" sz="3600" dirty="0" smtClean="0"/>
              <a:t>马后炮</a:t>
            </a:r>
            <a:endParaRPr lang="en-US" altLang="zh-CN" sz="3600" dirty="0" smtClean="0"/>
          </a:p>
          <a:p>
            <a:r>
              <a:rPr lang="zh-CN" altLang="en-US" sz="3600" dirty="0" smtClean="0"/>
              <a:t>穿小鞋</a:t>
            </a:r>
            <a:endParaRPr lang="en-US" altLang="zh-CN" sz="3600" dirty="0" smtClean="0"/>
          </a:p>
          <a:p>
            <a:endParaRPr lang="zh-CN" altLang="en-US" sz="3600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7155542" y="1524000"/>
            <a:ext cx="4756041" cy="4663440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zh-CN" altLang="en-US" sz="3600" dirty="0" smtClean="0"/>
              <a:t>捡了芝麻丢了西瓜</a:t>
            </a:r>
            <a:endParaRPr lang="en-US" altLang="zh-CN" sz="3600" dirty="0" smtClean="0"/>
          </a:p>
          <a:p>
            <a:r>
              <a:rPr lang="zh-CN" altLang="en-US" sz="3600" dirty="0" smtClean="0"/>
              <a:t>鸡蛋里挑骨头</a:t>
            </a:r>
            <a:endParaRPr lang="en-US" altLang="zh-CN" sz="3600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30286" cy="22352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75590" y="2061210"/>
            <a:ext cx="2273935" cy="3178810"/>
            <a:chOff x="1419399" y="1213071"/>
            <a:chExt cx="1385887" cy="1884363"/>
          </a:xfrm>
        </p:grpSpPr>
        <p:sp>
          <p:nvSpPr>
            <p:cNvPr id="9" name="任意多边形 29"/>
            <p:cNvSpPr/>
            <p:nvPr/>
          </p:nvSpPr>
          <p:spPr bwMode="auto">
            <a:xfrm rot="20832717" flipH="1">
              <a:off x="2009949" y="1213071"/>
              <a:ext cx="161925" cy="695325"/>
            </a:xfrm>
            <a:custGeom>
              <a:avLst/>
              <a:gdLst>
                <a:gd name="T0" fmla="*/ 8589 w 151176"/>
                <a:gd name="T1" fmla="*/ 0 h 643551"/>
                <a:gd name="T2" fmla="*/ 75351 w 151176"/>
                <a:gd name="T3" fmla="*/ 355512 h 643551"/>
                <a:gd name="T4" fmla="*/ 151176 w 151176"/>
                <a:gd name="T5" fmla="*/ 643551 h 643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椭圆 51"/>
            <p:cNvSpPr>
              <a:spLocks noChangeArrowheads="1"/>
            </p:cNvSpPr>
            <p:nvPr/>
          </p:nvSpPr>
          <p:spPr bwMode="auto">
            <a:xfrm>
              <a:off x="1419399" y="1711546"/>
              <a:ext cx="1385887" cy="1385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2"/>
            <p:cNvSpPr>
              <a:spLocks noChangeArrowheads="1"/>
            </p:cNvSpPr>
            <p:nvPr/>
          </p:nvSpPr>
          <p:spPr bwMode="auto">
            <a:xfrm>
              <a:off x="1487661" y="1779809"/>
              <a:ext cx="1249363" cy="1249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 eaLnBrk="1" hangingPunct="1"/>
              <a:r>
                <a:rPr lang="zh-CN" altLang="en-US" sz="28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日常生活</a:t>
              </a:r>
              <a:endPara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椭圆 16"/>
            <p:cNvGrpSpPr/>
            <p:nvPr/>
          </p:nvGrpSpPr>
          <p:grpSpPr bwMode="auto">
            <a:xfrm>
              <a:off x="2048049" y="1906809"/>
              <a:ext cx="128587" cy="127000"/>
              <a:chOff x="0" y="0"/>
              <a:chExt cx="81" cy="80"/>
            </a:xfrm>
          </p:grpSpPr>
          <p:pic>
            <p:nvPicPr>
              <p:cNvPr id="14" name="椭圆 16"/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 Box 8"/>
              <p:cNvSpPr txBox="1">
                <a:spLocks noChangeArrowheads="1"/>
              </p:cNvSpPr>
              <p:nvPr/>
            </p:nvSpPr>
            <p:spPr bwMode="auto">
              <a:xfrm>
                <a:off x="11" y="12"/>
                <a:ext cx="5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任意多边形 5"/>
            <p:cNvSpPr/>
            <p:nvPr/>
          </p:nvSpPr>
          <p:spPr bwMode="auto">
            <a:xfrm>
              <a:off x="1978199" y="1232121"/>
              <a:ext cx="133350" cy="738188"/>
            </a:xfrm>
            <a:custGeom>
              <a:avLst/>
              <a:gdLst>
                <a:gd name="T0" fmla="*/ 74340 w 122824"/>
                <a:gd name="T1" fmla="*/ 0 h 682499"/>
                <a:gd name="T2" fmla="*/ 522 w 122824"/>
                <a:gd name="T3" fmla="*/ 342900 h 682499"/>
                <a:gd name="T4" fmla="*/ 107678 w 122824"/>
                <a:gd name="T5" fmla="*/ 657225 h 682499"/>
                <a:gd name="T6" fmla="*/ 119584 w 122824"/>
                <a:gd name="T7" fmla="*/ 640556 h 68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547610" y="3816350"/>
            <a:ext cx="4194810" cy="25952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俗语中的传统文化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7674" y="1825625"/>
            <a:ext cx="9104086" cy="4351338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一个唱红脸，一个唱白脸      （京剧）</a:t>
            </a:r>
            <a:endParaRPr lang="en-US" altLang="zh-CN" sz="3600" dirty="0" smtClean="0"/>
          </a:p>
          <a:p>
            <a:r>
              <a:rPr lang="zh-CN" altLang="en-US" sz="3600" dirty="0" smtClean="0"/>
              <a:t>不是东西               （五行）</a:t>
            </a:r>
            <a:endParaRPr lang="en-US" altLang="zh-CN" sz="3600" dirty="0" smtClean="0"/>
          </a:p>
          <a:p>
            <a:r>
              <a:rPr lang="zh-CN" altLang="en-US" sz="3600" dirty="0" smtClean="0"/>
              <a:t>八字没一撇呢           （汉字）</a:t>
            </a:r>
            <a:endParaRPr lang="en-US" altLang="zh-CN" sz="3600" dirty="0" smtClean="0"/>
          </a:p>
          <a:p>
            <a:r>
              <a:rPr lang="zh-CN" altLang="en-US" sz="3600" dirty="0" smtClean="0"/>
              <a:t>半斤八两                    （度量衡）</a:t>
            </a:r>
            <a:endParaRPr lang="en-US" altLang="zh-CN" sz="3600" dirty="0" smtClean="0"/>
          </a:p>
          <a:p>
            <a:r>
              <a:rPr lang="zh-CN" altLang="en-US" sz="3600" dirty="0" smtClean="0"/>
              <a:t>八仙过海各显神通       （神话）</a:t>
            </a:r>
            <a:endParaRPr lang="en-US" altLang="zh-CN" sz="3600" dirty="0" smtClean="0"/>
          </a:p>
          <a:p>
            <a:r>
              <a:rPr lang="zh-CN" altLang="en-US" sz="3600" dirty="0" smtClean="0"/>
              <a:t>开门红             </a:t>
            </a:r>
            <a:endParaRPr lang="en-US" altLang="zh-CN" sz="3600" dirty="0" smtClean="0"/>
          </a:p>
          <a:p>
            <a:r>
              <a:rPr lang="zh-CN" altLang="en-US" sz="3600" dirty="0" smtClean="0"/>
              <a:t>三百六十行，行行出状元</a:t>
            </a:r>
            <a:endParaRPr lang="en-US" altLang="zh-CN" sz="3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97485" y="869315"/>
            <a:ext cx="2239645" cy="3178810"/>
            <a:chOff x="1419399" y="1213071"/>
            <a:chExt cx="1385887" cy="1884363"/>
          </a:xfrm>
        </p:grpSpPr>
        <p:sp>
          <p:nvSpPr>
            <p:cNvPr id="5" name="任意多边形 29"/>
            <p:cNvSpPr/>
            <p:nvPr/>
          </p:nvSpPr>
          <p:spPr bwMode="auto">
            <a:xfrm rot="20832717" flipH="1">
              <a:off x="2009949" y="1213071"/>
              <a:ext cx="161925" cy="695325"/>
            </a:xfrm>
            <a:custGeom>
              <a:avLst/>
              <a:gdLst>
                <a:gd name="T0" fmla="*/ 8589 w 151176"/>
                <a:gd name="T1" fmla="*/ 0 h 643551"/>
                <a:gd name="T2" fmla="*/ 75351 w 151176"/>
                <a:gd name="T3" fmla="*/ 355512 h 643551"/>
                <a:gd name="T4" fmla="*/ 151176 w 151176"/>
                <a:gd name="T5" fmla="*/ 643551 h 643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椭圆 51"/>
            <p:cNvSpPr>
              <a:spLocks noChangeArrowheads="1"/>
            </p:cNvSpPr>
            <p:nvPr/>
          </p:nvSpPr>
          <p:spPr bwMode="auto">
            <a:xfrm>
              <a:off x="1419399" y="1711546"/>
              <a:ext cx="1385887" cy="1385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12"/>
            <p:cNvSpPr>
              <a:spLocks noChangeArrowheads="1"/>
            </p:cNvSpPr>
            <p:nvPr/>
          </p:nvSpPr>
          <p:spPr bwMode="auto">
            <a:xfrm>
              <a:off x="1487661" y="1779809"/>
              <a:ext cx="1249363" cy="1249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 eaLnBrk="1" hangingPunct="1"/>
              <a:r>
                <a:rPr lang="zh-CN" altLang="en-US" sz="28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传统文化</a:t>
              </a:r>
              <a:endPara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椭圆 16"/>
            <p:cNvGrpSpPr/>
            <p:nvPr/>
          </p:nvGrpSpPr>
          <p:grpSpPr bwMode="auto">
            <a:xfrm>
              <a:off x="2048049" y="1906809"/>
              <a:ext cx="128587" cy="127000"/>
              <a:chOff x="0" y="0"/>
              <a:chExt cx="81" cy="80"/>
            </a:xfrm>
          </p:grpSpPr>
          <p:pic>
            <p:nvPicPr>
              <p:cNvPr id="10" name="椭圆 16"/>
              <p:cNvPicPr>
                <a:picLocks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11" y="12"/>
                <a:ext cx="5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任意多边形 5"/>
            <p:cNvSpPr/>
            <p:nvPr/>
          </p:nvSpPr>
          <p:spPr bwMode="auto">
            <a:xfrm>
              <a:off x="1978199" y="1232121"/>
              <a:ext cx="133350" cy="738188"/>
            </a:xfrm>
            <a:custGeom>
              <a:avLst/>
              <a:gdLst>
                <a:gd name="T0" fmla="*/ 74340 w 122824"/>
                <a:gd name="T1" fmla="*/ 0 h 682499"/>
                <a:gd name="T2" fmla="*/ 522 w 122824"/>
                <a:gd name="T3" fmla="*/ 342900 h 682499"/>
                <a:gd name="T4" fmla="*/ 107678 w 122824"/>
                <a:gd name="T5" fmla="*/ 657225 h 682499"/>
                <a:gd name="T6" fmla="*/ 119584 w 122824"/>
                <a:gd name="T7" fmla="*/ 640556 h 68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俗语中的传统思想：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96456" y="1683657"/>
            <a:ext cx="8857343" cy="449330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zh-CN" altLang="en-US" sz="4200" dirty="0" smtClean="0">
                <a:solidFill>
                  <a:srgbClr val="FF0000"/>
                </a:solidFill>
              </a:rPr>
              <a:t>（</a:t>
            </a:r>
            <a:r>
              <a:rPr lang="en-US" altLang="zh-CN" sz="4200" dirty="0" smtClean="0">
                <a:solidFill>
                  <a:srgbClr val="FF0000"/>
                </a:solidFill>
              </a:rPr>
              <a:t>1</a:t>
            </a:r>
            <a:r>
              <a:rPr lang="zh-CN" altLang="en-US" sz="4200" dirty="0" smtClean="0">
                <a:solidFill>
                  <a:srgbClr val="FF0000"/>
                </a:solidFill>
              </a:rPr>
              <a:t>）重礼仪</a:t>
            </a:r>
            <a:endParaRPr lang="en-US" altLang="zh-CN" sz="4200" dirty="0" smtClean="0">
              <a:solidFill>
                <a:srgbClr val="FF0000"/>
              </a:solidFill>
            </a:endParaRPr>
          </a:p>
          <a:p>
            <a:r>
              <a:rPr lang="zh-CN" altLang="en-US" sz="4200" dirty="0" smtClean="0"/>
              <a:t>礼尚往来</a:t>
            </a:r>
            <a:endParaRPr lang="en-US" altLang="zh-CN" sz="4200" dirty="0" smtClean="0"/>
          </a:p>
          <a:p>
            <a:r>
              <a:rPr lang="zh-CN" altLang="en-US" sz="4200" dirty="0" smtClean="0"/>
              <a:t>吃人家的嘴软，拿人家的手短。</a:t>
            </a:r>
            <a:endParaRPr lang="en-US" altLang="zh-CN" sz="4200" dirty="0" smtClean="0"/>
          </a:p>
          <a:p>
            <a:pPr>
              <a:buNone/>
            </a:pPr>
            <a:r>
              <a:rPr lang="zh-CN" altLang="en-US" sz="4200" dirty="0" smtClean="0">
                <a:solidFill>
                  <a:srgbClr val="FF0000"/>
                </a:solidFill>
              </a:rPr>
              <a:t>（</a:t>
            </a:r>
            <a:r>
              <a:rPr lang="en-US" altLang="zh-CN" sz="4200" dirty="0" smtClean="0">
                <a:solidFill>
                  <a:srgbClr val="FF0000"/>
                </a:solidFill>
              </a:rPr>
              <a:t>2</a:t>
            </a:r>
            <a:r>
              <a:rPr lang="zh-CN" altLang="en-US" sz="4200" dirty="0" smtClean="0">
                <a:solidFill>
                  <a:srgbClr val="FF0000"/>
                </a:solidFill>
              </a:rPr>
              <a:t>）重德、感恩</a:t>
            </a:r>
            <a:endParaRPr lang="en-US" altLang="zh-CN" sz="4200" dirty="0" smtClean="0">
              <a:solidFill>
                <a:srgbClr val="FF0000"/>
              </a:solidFill>
            </a:endParaRPr>
          </a:p>
          <a:p>
            <a:r>
              <a:rPr lang="zh-CN" altLang="en-US" sz="4200" dirty="0" smtClean="0"/>
              <a:t>金钱如粪土，道德值千金。</a:t>
            </a:r>
            <a:endParaRPr lang="en-US" altLang="zh-CN" sz="4200" dirty="0" smtClean="0"/>
          </a:p>
          <a:p>
            <a:r>
              <a:rPr lang="zh-CN" altLang="en-US" sz="4200" dirty="0" smtClean="0"/>
              <a:t>喝水不忘挖井人</a:t>
            </a:r>
            <a:endParaRPr lang="en-US" altLang="zh-CN" sz="4200" dirty="0" smtClean="0"/>
          </a:p>
          <a:p>
            <a:r>
              <a:rPr lang="zh-CN" altLang="en-US" sz="4200" dirty="0" smtClean="0"/>
              <a:t>滴水之恩，涌泉相报</a:t>
            </a:r>
            <a:endParaRPr lang="en-US" altLang="zh-CN" sz="4200" dirty="0" smtClean="0"/>
          </a:p>
          <a:p>
            <a:endParaRPr lang="en-US" altLang="zh-CN" sz="4200" dirty="0" smtClean="0"/>
          </a:p>
          <a:p>
            <a:endParaRPr lang="en-US" altLang="zh-CN" sz="42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65100" y="2061210"/>
            <a:ext cx="2268855" cy="3046730"/>
            <a:chOff x="1419399" y="1213071"/>
            <a:chExt cx="1385887" cy="1884363"/>
          </a:xfrm>
        </p:grpSpPr>
        <p:sp>
          <p:nvSpPr>
            <p:cNvPr id="5" name="任意多边形 29"/>
            <p:cNvSpPr/>
            <p:nvPr/>
          </p:nvSpPr>
          <p:spPr bwMode="auto">
            <a:xfrm rot="20832717" flipH="1">
              <a:off x="2009949" y="1213071"/>
              <a:ext cx="161925" cy="695325"/>
            </a:xfrm>
            <a:custGeom>
              <a:avLst/>
              <a:gdLst>
                <a:gd name="T0" fmla="*/ 8589 w 151176"/>
                <a:gd name="T1" fmla="*/ 0 h 643551"/>
                <a:gd name="T2" fmla="*/ 75351 w 151176"/>
                <a:gd name="T3" fmla="*/ 355512 h 643551"/>
                <a:gd name="T4" fmla="*/ 151176 w 151176"/>
                <a:gd name="T5" fmla="*/ 643551 h 643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椭圆 51"/>
            <p:cNvSpPr>
              <a:spLocks noChangeArrowheads="1"/>
            </p:cNvSpPr>
            <p:nvPr/>
          </p:nvSpPr>
          <p:spPr bwMode="auto">
            <a:xfrm>
              <a:off x="1419399" y="1711546"/>
              <a:ext cx="1385887" cy="1385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12"/>
            <p:cNvSpPr>
              <a:spLocks noChangeArrowheads="1"/>
            </p:cNvSpPr>
            <p:nvPr/>
          </p:nvSpPr>
          <p:spPr bwMode="auto">
            <a:xfrm>
              <a:off x="1487661" y="1779809"/>
              <a:ext cx="1249363" cy="1249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 eaLnBrk="1" hangingPunct="1"/>
              <a:r>
                <a:rPr lang="zh-CN" altLang="en-US" sz="3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</a:t>
              </a:r>
              <a:endParaRPr lang="zh-CN" altLang="en-US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/>
              <a:r>
                <a:rPr lang="zh-CN" altLang="en-US" sz="3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</a:t>
              </a:r>
              <a:endPara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椭圆 16"/>
            <p:cNvGrpSpPr/>
            <p:nvPr/>
          </p:nvGrpSpPr>
          <p:grpSpPr bwMode="auto">
            <a:xfrm>
              <a:off x="2048049" y="1906809"/>
              <a:ext cx="128587" cy="127000"/>
              <a:chOff x="0" y="0"/>
              <a:chExt cx="81" cy="80"/>
            </a:xfrm>
          </p:grpSpPr>
          <p:pic>
            <p:nvPicPr>
              <p:cNvPr id="10" name="椭圆 16"/>
              <p:cNvPicPr>
                <a:picLocks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11" y="12"/>
                <a:ext cx="5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任意多边形 5"/>
            <p:cNvSpPr/>
            <p:nvPr/>
          </p:nvSpPr>
          <p:spPr bwMode="auto">
            <a:xfrm>
              <a:off x="1978199" y="1232121"/>
              <a:ext cx="133350" cy="738188"/>
            </a:xfrm>
            <a:custGeom>
              <a:avLst/>
              <a:gdLst>
                <a:gd name="T0" fmla="*/ 74340 w 122824"/>
                <a:gd name="T1" fmla="*/ 0 h 682499"/>
                <a:gd name="T2" fmla="*/ 522 w 122824"/>
                <a:gd name="T3" fmla="*/ 342900 h 682499"/>
                <a:gd name="T4" fmla="*/ 107678 w 122824"/>
                <a:gd name="T5" fmla="*/ 657225 h 682499"/>
                <a:gd name="T6" fmla="*/ 119584 w 122824"/>
                <a:gd name="T7" fmla="*/ 640556 h 68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522" cy="3633218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5365547" y="2143523"/>
            <a:ext cx="3518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800" b="1" spc="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俗语的特征</a:t>
            </a:r>
            <a:endParaRPr lang="zh-CN" altLang="en-US" sz="4800" b="1" spc="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424597" y="3111462"/>
            <a:ext cx="4357441" cy="0"/>
          </a:xfrm>
          <a:prstGeom prst="line">
            <a:avLst/>
          </a:prstGeom>
          <a:ln w="9525">
            <a:solidFill>
              <a:schemeClr val="tx2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984037" y="2143523"/>
            <a:ext cx="2016224" cy="2016224"/>
            <a:chOff x="2118480" y="1316166"/>
            <a:chExt cx="1512168" cy="1512168"/>
          </a:xfrm>
        </p:grpSpPr>
        <p:sp>
          <p:nvSpPr>
            <p:cNvPr id="10" name="椭圆 9"/>
            <p:cNvSpPr/>
            <p:nvPr/>
          </p:nvSpPr>
          <p:spPr>
            <a:xfrm>
              <a:off x="2118480" y="1316166"/>
              <a:ext cx="1512168" cy="151216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TextBox 67"/>
            <p:cNvSpPr txBox="1"/>
            <p:nvPr/>
          </p:nvSpPr>
          <p:spPr>
            <a:xfrm>
              <a:off x="2396585" y="1556810"/>
              <a:ext cx="1022180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8000" spc="3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8000" spc="3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1725" y="993775"/>
            <a:ext cx="105156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3600" dirty="0" smtClean="0">
                <a:solidFill>
                  <a:srgbClr val="FF0000"/>
                </a:solidFill>
              </a:rPr>
              <a:t>（</a:t>
            </a:r>
            <a:r>
              <a:rPr lang="en-US" altLang="zh-CN" sz="3600" dirty="0" smtClean="0">
                <a:solidFill>
                  <a:srgbClr val="FF0000"/>
                </a:solidFill>
              </a:rPr>
              <a:t>3</a:t>
            </a:r>
            <a:r>
              <a:rPr lang="zh-CN" altLang="en-US" sz="3600" dirty="0" smtClean="0">
                <a:solidFill>
                  <a:srgbClr val="FF0000"/>
                </a:solidFill>
              </a:rPr>
              <a:t>）重内省、忍耐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zh-CN" altLang="en-US" sz="3600" dirty="0" smtClean="0"/>
              <a:t>知足常乐</a:t>
            </a:r>
            <a:endParaRPr lang="en-US" altLang="zh-CN" sz="3600" dirty="0" smtClean="0"/>
          </a:p>
          <a:p>
            <a:r>
              <a:rPr lang="zh-CN" altLang="en-US" sz="3600" dirty="0" smtClean="0"/>
              <a:t>吃亏是福</a:t>
            </a:r>
            <a:endParaRPr lang="en-US" altLang="zh-CN" sz="3600" dirty="0" smtClean="0"/>
          </a:p>
          <a:p>
            <a:r>
              <a:rPr lang="zh-CN" altLang="en-US" sz="3600" dirty="0" smtClean="0"/>
              <a:t>塞翁失马，焉知非福？</a:t>
            </a:r>
            <a:endParaRPr lang="en-US" altLang="zh-CN" sz="3600" dirty="0" smtClean="0"/>
          </a:p>
          <a:p>
            <a:pPr>
              <a:buNone/>
            </a:pPr>
            <a:r>
              <a:rPr lang="zh-CN" altLang="en-US" sz="3600" dirty="0" smtClean="0">
                <a:solidFill>
                  <a:srgbClr val="FF0000"/>
                </a:solidFill>
              </a:rPr>
              <a:t>（</a:t>
            </a:r>
            <a:r>
              <a:rPr lang="en-US" altLang="zh-CN" sz="3600" dirty="0" smtClean="0">
                <a:solidFill>
                  <a:srgbClr val="FF0000"/>
                </a:solidFill>
              </a:rPr>
              <a:t>4</a:t>
            </a:r>
            <a:r>
              <a:rPr lang="zh-CN" altLang="en-US" sz="3600" dirty="0" smtClean="0">
                <a:solidFill>
                  <a:srgbClr val="FF0000"/>
                </a:solidFill>
              </a:rPr>
              <a:t>）重和谐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zh-CN" altLang="en-US" sz="3600" dirty="0" smtClean="0"/>
              <a:t>和气生财</a:t>
            </a:r>
            <a:endParaRPr lang="en-US" altLang="zh-CN" sz="3600" dirty="0" smtClean="0"/>
          </a:p>
          <a:p>
            <a:r>
              <a:rPr lang="zh-CN" altLang="en-US" sz="3600" dirty="0" smtClean="0"/>
              <a:t>天时不如地利，地利不如人和</a:t>
            </a:r>
            <a:endParaRPr lang="en-US" altLang="zh-CN" sz="3600" dirty="0" smtClean="0"/>
          </a:p>
          <a:p>
            <a:pPr>
              <a:buNone/>
            </a:pPr>
            <a:endParaRPr lang="zh-CN" altLang="en-US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8369300" y="5791200"/>
              <a:ext cx="1270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8369300" y="57912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1615"/>
            <a:ext cx="10515600" cy="478663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zh-CN" altLang="en-US" sz="3600" dirty="0" smtClean="0">
                <a:solidFill>
                  <a:srgbClr val="FF0000"/>
                </a:solidFill>
              </a:rPr>
              <a:t>（</a:t>
            </a:r>
            <a:r>
              <a:rPr lang="en-US" altLang="zh-CN" sz="3600" dirty="0" smtClean="0">
                <a:solidFill>
                  <a:srgbClr val="FF0000"/>
                </a:solidFill>
              </a:rPr>
              <a:t>5</a:t>
            </a:r>
            <a:r>
              <a:rPr lang="zh-CN" altLang="en-US" sz="3600" dirty="0" smtClean="0">
                <a:solidFill>
                  <a:srgbClr val="FF0000"/>
                </a:solidFill>
              </a:rPr>
              <a:t>）重朋友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zh-CN" altLang="en-US" sz="3600" dirty="0" smtClean="0"/>
              <a:t>在家靠父母，出门靠朋友</a:t>
            </a:r>
            <a:endParaRPr lang="en-US" altLang="zh-CN" sz="3600" dirty="0" smtClean="0"/>
          </a:p>
          <a:p>
            <a:r>
              <a:rPr lang="zh-CN" altLang="en-US" sz="3600" dirty="0" smtClean="0"/>
              <a:t>朋友之妻不可欺</a:t>
            </a:r>
            <a:endParaRPr lang="en-US" altLang="zh-CN" sz="3600" dirty="0" smtClean="0"/>
          </a:p>
          <a:p>
            <a:r>
              <a:rPr lang="zh-CN" altLang="en-US" sz="3600" dirty="0" smtClean="0"/>
              <a:t>近朱者赤近墨者黑</a:t>
            </a:r>
            <a:endParaRPr lang="en-US" altLang="zh-CN" sz="3600" dirty="0" smtClean="0"/>
          </a:p>
          <a:p>
            <a:pPr>
              <a:buNone/>
            </a:pPr>
            <a:r>
              <a:rPr lang="zh-CN" altLang="en-US" sz="3600" dirty="0" smtClean="0">
                <a:solidFill>
                  <a:srgbClr val="FF0000"/>
                </a:solidFill>
              </a:rPr>
              <a:t>（</a:t>
            </a:r>
            <a:r>
              <a:rPr lang="en-US" altLang="zh-CN" sz="3600" dirty="0" smtClean="0">
                <a:solidFill>
                  <a:srgbClr val="FF0000"/>
                </a:solidFill>
              </a:rPr>
              <a:t>6</a:t>
            </a:r>
            <a:r>
              <a:rPr lang="zh-CN" altLang="en-US" sz="3600" dirty="0" smtClean="0">
                <a:solidFill>
                  <a:srgbClr val="FF0000"/>
                </a:solidFill>
              </a:rPr>
              <a:t>）重勤俭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zh-CN" altLang="en-US" sz="3600" dirty="0" smtClean="0"/>
              <a:t>由俭入奢易，由奢入俭难</a:t>
            </a:r>
            <a:endParaRPr lang="en-US" altLang="zh-CN" sz="3600" dirty="0" smtClean="0"/>
          </a:p>
          <a:p>
            <a:r>
              <a:rPr lang="zh-CN" altLang="en-US" sz="3600" dirty="0" smtClean="0"/>
              <a:t>俭以养德</a:t>
            </a:r>
            <a:endParaRPr lang="en-US" altLang="zh-CN" sz="36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墨迹 3"/>
              <p14:cNvContentPartPr/>
              <p14:nvPr/>
            </p14:nvContentPartPr>
            <p14:xfrm>
              <a:off x="1327150" y="6337300"/>
              <a:ext cx="12700" cy="36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2"/>
            </p:blipFill>
            <p:spPr>
              <a:xfrm>
                <a:off x="1327150" y="63373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sz="3600" dirty="0" smtClean="0">
                <a:solidFill>
                  <a:srgbClr val="FF0000"/>
                </a:solidFill>
              </a:rPr>
              <a:t>（</a:t>
            </a:r>
            <a:r>
              <a:rPr lang="en-US" altLang="zh-CN" sz="3600" dirty="0" smtClean="0">
                <a:solidFill>
                  <a:srgbClr val="FF0000"/>
                </a:solidFill>
              </a:rPr>
              <a:t>7</a:t>
            </a:r>
            <a:r>
              <a:rPr lang="zh-CN" altLang="en-US" sz="3600" dirty="0" smtClean="0">
                <a:solidFill>
                  <a:srgbClr val="FF0000"/>
                </a:solidFill>
              </a:rPr>
              <a:t>）男尊女卑，门户思想</a:t>
            </a:r>
            <a:endParaRPr lang="en-US" altLang="zh-CN" sz="3600" dirty="0" smtClean="0"/>
          </a:p>
          <a:p>
            <a:r>
              <a:rPr lang="zh-CN" altLang="en-US" sz="3600" dirty="0" smtClean="0"/>
              <a:t>门当户对</a:t>
            </a:r>
            <a:endParaRPr lang="en-US" altLang="zh-CN" sz="3600" dirty="0" smtClean="0"/>
          </a:p>
          <a:p>
            <a:r>
              <a:rPr lang="zh-CN" altLang="en-US" sz="3600" dirty="0" smtClean="0"/>
              <a:t>嫁鸡随鸡，嫁狗随狗</a:t>
            </a:r>
            <a:endParaRPr lang="en-US" altLang="zh-CN" sz="3600" dirty="0" smtClean="0"/>
          </a:p>
          <a:p>
            <a:r>
              <a:rPr lang="zh-CN" altLang="en-US" sz="3600" dirty="0" smtClean="0"/>
              <a:t>好男不跟女斗</a:t>
            </a:r>
            <a:endParaRPr lang="en-US" altLang="zh-CN" sz="3600" dirty="0" smtClean="0"/>
          </a:p>
          <a:p>
            <a:r>
              <a:rPr lang="en-US" altLang="zh-CN" sz="3600" dirty="0" smtClean="0">
                <a:solidFill>
                  <a:srgbClr val="FF0000"/>
                </a:solidFill>
              </a:rPr>
              <a:t>(8)……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endParaRPr lang="en-US" altLang="zh-CN" sz="36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俗语中的文化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94742" y="1825625"/>
            <a:ext cx="8059057" cy="4351338"/>
          </a:xfrm>
        </p:spPr>
        <p:txBody>
          <a:bodyPr/>
          <a:lstStyle/>
          <a:p>
            <a:r>
              <a:rPr lang="zh-CN" altLang="en-US" sz="3600" dirty="0" smtClean="0"/>
              <a:t>口头禅</a:t>
            </a:r>
            <a:endParaRPr lang="en-US" altLang="zh-CN" sz="3600" dirty="0" smtClean="0"/>
          </a:p>
          <a:p>
            <a:r>
              <a:rPr lang="zh-CN" altLang="en-US" sz="3600" dirty="0" smtClean="0"/>
              <a:t>善有善报，恶有恶报</a:t>
            </a:r>
            <a:endParaRPr lang="en-US" altLang="zh-CN" sz="3600" dirty="0" smtClean="0"/>
          </a:p>
          <a:p>
            <a:r>
              <a:rPr lang="zh-CN" altLang="en-US" sz="3600" dirty="0" smtClean="0"/>
              <a:t>临时抱佛脚</a:t>
            </a:r>
            <a:endParaRPr lang="en-US" altLang="zh-CN" sz="3600" dirty="0" smtClean="0"/>
          </a:p>
          <a:p>
            <a:r>
              <a:rPr lang="zh-CN" altLang="en-US" sz="3600" dirty="0" smtClean="0"/>
              <a:t>弹指一挥间</a:t>
            </a:r>
            <a:endParaRPr lang="en-US" altLang="zh-CN" sz="3600" dirty="0" smtClean="0"/>
          </a:p>
          <a:p>
            <a:r>
              <a:rPr lang="zh-CN" altLang="en-US" sz="3600" dirty="0" smtClean="0"/>
              <a:t>借花献佛</a:t>
            </a:r>
            <a:endParaRPr lang="en-US" altLang="zh-CN" sz="3600" dirty="0" smtClean="0"/>
          </a:p>
          <a:p>
            <a:r>
              <a:rPr lang="zh-CN" altLang="en-US" sz="3600" dirty="0" smtClean="0"/>
              <a:t>无事不登三宝殿</a:t>
            </a:r>
            <a:endParaRPr lang="zh-CN" altLang="en-US" sz="36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406400" y="1756229"/>
            <a:ext cx="2206171" cy="3178628"/>
            <a:chOff x="1419399" y="1213071"/>
            <a:chExt cx="1385887" cy="1884363"/>
          </a:xfrm>
        </p:grpSpPr>
        <p:sp>
          <p:nvSpPr>
            <p:cNvPr id="6" name="任意多边形 29"/>
            <p:cNvSpPr/>
            <p:nvPr/>
          </p:nvSpPr>
          <p:spPr bwMode="auto">
            <a:xfrm rot="20832717" flipH="1">
              <a:off x="2009949" y="1213071"/>
              <a:ext cx="161925" cy="695325"/>
            </a:xfrm>
            <a:custGeom>
              <a:avLst/>
              <a:gdLst>
                <a:gd name="T0" fmla="*/ 8589 w 151176"/>
                <a:gd name="T1" fmla="*/ 0 h 643551"/>
                <a:gd name="T2" fmla="*/ 75351 w 151176"/>
                <a:gd name="T3" fmla="*/ 355512 h 643551"/>
                <a:gd name="T4" fmla="*/ 151176 w 151176"/>
                <a:gd name="T5" fmla="*/ 643551 h 643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椭圆 51"/>
            <p:cNvSpPr>
              <a:spLocks noChangeArrowheads="1"/>
            </p:cNvSpPr>
            <p:nvPr/>
          </p:nvSpPr>
          <p:spPr bwMode="auto">
            <a:xfrm>
              <a:off x="1419399" y="1711546"/>
              <a:ext cx="1385887" cy="1385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12"/>
            <p:cNvSpPr>
              <a:spLocks noChangeArrowheads="1"/>
            </p:cNvSpPr>
            <p:nvPr/>
          </p:nvSpPr>
          <p:spPr bwMode="auto">
            <a:xfrm>
              <a:off x="1487661" y="1779809"/>
              <a:ext cx="1249363" cy="1249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32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宗教思想</a:t>
              </a:r>
              <a:endPara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椭圆 16"/>
            <p:cNvGrpSpPr/>
            <p:nvPr/>
          </p:nvGrpSpPr>
          <p:grpSpPr bwMode="auto">
            <a:xfrm>
              <a:off x="2048049" y="1906809"/>
              <a:ext cx="128587" cy="127000"/>
              <a:chOff x="0" y="0"/>
              <a:chExt cx="81" cy="80"/>
            </a:xfrm>
          </p:grpSpPr>
          <p:pic>
            <p:nvPicPr>
              <p:cNvPr id="11" name="椭圆 16"/>
              <p:cNvPicPr>
                <a:picLocks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11" y="12"/>
                <a:ext cx="5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任意多边形 5"/>
            <p:cNvSpPr/>
            <p:nvPr/>
          </p:nvSpPr>
          <p:spPr bwMode="auto">
            <a:xfrm>
              <a:off x="1978199" y="1232121"/>
              <a:ext cx="133350" cy="738188"/>
            </a:xfrm>
            <a:custGeom>
              <a:avLst/>
              <a:gdLst>
                <a:gd name="T0" fmla="*/ 74340 w 122824"/>
                <a:gd name="T1" fmla="*/ 0 h 682499"/>
                <a:gd name="T2" fmla="*/ 522 w 122824"/>
                <a:gd name="T3" fmla="*/ 342900 h 682499"/>
                <a:gd name="T4" fmla="*/ 107678 w 122824"/>
                <a:gd name="T5" fmla="*/ 657225 h 682499"/>
                <a:gd name="T6" fmla="*/ 119584 w 122824"/>
                <a:gd name="T7" fmla="*/ 640556 h 68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俗语中的文化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15771" y="1436914"/>
            <a:ext cx="8538029" cy="5421086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未雨绸缪  </a:t>
            </a:r>
            <a:endParaRPr lang="en-US" altLang="zh-CN" sz="3200" dirty="0" smtClean="0"/>
          </a:p>
          <a:p>
            <a:r>
              <a:rPr lang="zh-CN" altLang="en-US" sz="3200" dirty="0" smtClean="0"/>
              <a:t> 居安思危   </a:t>
            </a:r>
            <a:endParaRPr lang="en-US" altLang="zh-CN" sz="3200" dirty="0" smtClean="0"/>
          </a:p>
          <a:p>
            <a:r>
              <a:rPr lang="zh-CN" altLang="en-US" sz="3200" dirty="0" smtClean="0"/>
              <a:t>老马识途</a:t>
            </a:r>
            <a:endParaRPr lang="en-US" altLang="zh-CN" sz="3200" dirty="0" smtClean="0"/>
          </a:p>
          <a:p>
            <a:r>
              <a:rPr lang="zh-CN" altLang="en-US" sz="3200" dirty="0" smtClean="0"/>
              <a:t>车到山前必有路，船到桥头自然直</a:t>
            </a:r>
            <a:endParaRPr lang="en-US" altLang="zh-CN" sz="3200" dirty="0" smtClean="0"/>
          </a:p>
          <a:p>
            <a:r>
              <a:rPr lang="zh-CN" altLang="en-US" sz="3200" dirty="0" smtClean="0"/>
              <a:t>一口吃不成胖子</a:t>
            </a:r>
            <a:endParaRPr lang="en-US" altLang="zh-CN" sz="3200" dirty="0" smtClean="0"/>
          </a:p>
          <a:p>
            <a:r>
              <a:rPr lang="zh-CN" altLang="en-US" sz="3200" dirty="0" smtClean="0"/>
              <a:t>吃一堑</a:t>
            </a:r>
            <a:r>
              <a:rPr lang="en-US" altLang="zh-CN" sz="3200" dirty="0" smtClean="0"/>
              <a:t>qi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 smtClean="0"/>
              <a:t>n</a:t>
            </a:r>
            <a:r>
              <a:rPr lang="zh-CN" altLang="en-US" sz="3200" dirty="0" smtClean="0"/>
              <a:t>，长一智</a:t>
            </a:r>
            <a:endParaRPr lang="en-US" altLang="zh-CN" sz="3200" dirty="0" smtClean="0"/>
          </a:p>
          <a:p>
            <a:r>
              <a:rPr lang="zh-CN" altLang="en-US" sz="3200" dirty="0" smtClean="0"/>
              <a:t>失败是成功之母</a:t>
            </a:r>
            <a:endParaRPr lang="en-US" altLang="zh-CN" sz="3200" dirty="0" smtClean="0"/>
          </a:p>
          <a:p>
            <a:r>
              <a:rPr lang="zh-CN" altLang="en-US" sz="3200" dirty="0" smtClean="0"/>
              <a:t>初生牛犊</a:t>
            </a:r>
            <a:r>
              <a:rPr lang="en-US" altLang="zh-CN" sz="3200" dirty="0" smtClean="0"/>
              <a:t>d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ú</a:t>
            </a:r>
            <a:r>
              <a:rPr lang="zh-CN" altLang="en-US" sz="3200" dirty="0" smtClean="0"/>
              <a:t>不怕虎</a:t>
            </a:r>
            <a:endParaRPr lang="en-US" altLang="zh-CN" sz="3200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75772" y="2061029"/>
            <a:ext cx="2206171" cy="3178628"/>
            <a:chOff x="1419399" y="1213071"/>
            <a:chExt cx="1385887" cy="1884363"/>
          </a:xfrm>
        </p:grpSpPr>
        <p:sp>
          <p:nvSpPr>
            <p:cNvPr id="5" name="任意多边形 29"/>
            <p:cNvSpPr/>
            <p:nvPr/>
          </p:nvSpPr>
          <p:spPr bwMode="auto">
            <a:xfrm rot="20832717" flipH="1">
              <a:off x="2009949" y="1213071"/>
              <a:ext cx="161925" cy="695325"/>
            </a:xfrm>
            <a:custGeom>
              <a:avLst/>
              <a:gdLst>
                <a:gd name="T0" fmla="*/ 8589 w 151176"/>
                <a:gd name="T1" fmla="*/ 0 h 643551"/>
                <a:gd name="T2" fmla="*/ 75351 w 151176"/>
                <a:gd name="T3" fmla="*/ 355512 h 643551"/>
                <a:gd name="T4" fmla="*/ 151176 w 151176"/>
                <a:gd name="T5" fmla="*/ 643551 h 643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椭圆 51"/>
            <p:cNvSpPr>
              <a:spLocks noChangeArrowheads="1"/>
            </p:cNvSpPr>
            <p:nvPr/>
          </p:nvSpPr>
          <p:spPr bwMode="auto">
            <a:xfrm>
              <a:off x="1419399" y="1711546"/>
              <a:ext cx="1385887" cy="1385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12"/>
            <p:cNvSpPr>
              <a:spLocks noChangeArrowheads="1"/>
            </p:cNvSpPr>
            <p:nvPr/>
          </p:nvSpPr>
          <p:spPr bwMode="auto">
            <a:xfrm>
              <a:off x="1487661" y="1779809"/>
              <a:ext cx="1249363" cy="1249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3200" dirty="0" smtClean="0">
                  <a:solidFill>
                    <a:srgbClr val="FF0000"/>
                  </a:solidFill>
                </a:rPr>
                <a:t>智慧和经验</a:t>
              </a:r>
              <a:endPara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椭圆 16"/>
            <p:cNvGrpSpPr/>
            <p:nvPr/>
          </p:nvGrpSpPr>
          <p:grpSpPr bwMode="auto">
            <a:xfrm>
              <a:off x="2048049" y="1906809"/>
              <a:ext cx="128587" cy="127000"/>
              <a:chOff x="0" y="0"/>
              <a:chExt cx="81" cy="80"/>
            </a:xfrm>
          </p:grpSpPr>
          <p:pic>
            <p:nvPicPr>
              <p:cNvPr id="10" name="椭圆 16"/>
              <p:cNvPicPr>
                <a:picLocks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11" y="12"/>
                <a:ext cx="5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任意多边形 5"/>
            <p:cNvSpPr/>
            <p:nvPr/>
          </p:nvSpPr>
          <p:spPr bwMode="auto">
            <a:xfrm>
              <a:off x="1978199" y="1232121"/>
              <a:ext cx="133350" cy="738188"/>
            </a:xfrm>
            <a:custGeom>
              <a:avLst/>
              <a:gdLst>
                <a:gd name="T0" fmla="*/ 74340 w 122824"/>
                <a:gd name="T1" fmla="*/ 0 h 682499"/>
                <a:gd name="T2" fmla="*/ 522 w 122824"/>
                <a:gd name="T3" fmla="*/ 342900 h 682499"/>
                <a:gd name="T4" fmla="*/ 107678 w 122824"/>
                <a:gd name="T5" fmla="*/ 657225 h 682499"/>
                <a:gd name="T6" fmla="*/ 119584 w 122824"/>
                <a:gd name="T7" fmla="*/ 640556 h 68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842000" y="3238500"/>
            <a:ext cx="3092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俗语中的文化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11755" y="1691640"/>
            <a:ext cx="8742045" cy="4485640"/>
          </a:xfrm>
        </p:spPr>
        <p:txBody>
          <a:bodyPr>
            <a:noAutofit/>
          </a:bodyPr>
          <a:lstStyle/>
          <a:p>
            <a:r>
              <a:rPr lang="zh-CN" altLang="en-US" sz="3600" dirty="0" smtClean="0"/>
              <a:t>吃醋</a:t>
            </a:r>
            <a:endParaRPr lang="en-US" altLang="zh-CN" sz="3600" dirty="0" smtClean="0"/>
          </a:p>
          <a:p>
            <a:r>
              <a:rPr lang="zh-CN" altLang="en-US" sz="3600" dirty="0" smtClean="0"/>
              <a:t>鸡蛋里挑骨头</a:t>
            </a:r>
            <a:endParaRPr lang="en-US" altLang="zh-CN" sz="3600" dirty="0" smtClean="0"/>
          </a:p>
          <a:p>
            <a:r>
              <a:rPr lang="zh-CN" altLang="en-US" sz="3600" dirty="0" smtClean="0"/>
              <a:t>小菜一碟</a:t>
            </a:r>
            <a:endParaRPr lang="en-US" altLang="zh-CN" sz="3600" dirty="0" smtClean="0"/>
          </a:p>
          <a:p>
            <a:r>
              <a:rPr lang="zh-CN" altLang="en-US" sz="3600" dirty="0" smtClean="0"/>
              <a:t>心急吃不了热豆腐</a:t>
            </a:r>
            <a:endParaRPr lang="en-US" altLang="zh-CN" sz="3600" dirty="0" smtClean="0"/>
          </a:p>
          <a:p>
            <a:r>
              <a:rPr lang="zh-CN" altLang="en-US" sz="3600" dirty="0" smtClean="0"/>
              <a:t>吃着碗里的，看着锅里的</a:t>
            </a:r>
            <a:endParaRPr lang="en-US" altLang="zh-CN" sz="3600" dirty="0" smtClean="0"/>
          </a:p>
          <a:p>
            <a:r>
              <a:rPr lang="zh-CN" altLang="en-US" sz="3600" dirty="0" smtClean="0"/>
              <a:t>老油条</a:t>
            </a:r>
            <a:endParaRPr lang="en-US" altLang="zh-CN" sz="3600" dirty="0" smtClean="0"/>
          </a:p>
          <a:p>
            <a:r>
              <a:rPr lang="zh-CN" altLang="en-US" sz="3600" dirty="0" smtClean="0"/>
              <a:t>生米煮成熟饭</a:t>
            </a:r>
            <a:endParaRPr lang="zh-CN" altLang="en-US" sz="3600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275772" y="2061029"/>
            <a:ext cx="2206171" cy="3178628"/>
            <a:chOff x="1419399" y="1213071"/>
            <a:chExt cx="1385887" cy="1884363"/>
          </a:xfrm>
        </p:grpSpPr>
        <p:sp>
          <p:nvSpPr>
            <p:cNvPr id="5" name="任意多边形 29"/>
            <p:cNvSpPr/>
            <p:nvPr/>
          </p:nvSpPr>
          <p:spPr bwMode="auto">
            <a:xfrm rot="20832717" flipH="1">
              <a:off x="2009949" y="1213071"/>
              <a:ext cx="161925" cy="695325"/>
            </a:xfrm>
            <a:custGeom>
              <a:avLst/>
              <a:gdLst>
                <a:gd name="T0" fmla="*/ 8589 w 151176"/>
                <a:gd name="T1" fmla="*/ 0 h 643551"/>
                <a:gd name="T2" fmla="*/ 75351 w 151176"/>
                <a:gd name="T3" fmla="*/ 355512 h 643551"/>
                <a:gd name="T4" fmla="*/ 151176 w 151176"/>
                <a:gd name="T5" fmla="*/ 643551 h 643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椭圆 51"/>
            <p:cNvSpPr>
              <a:spLocks noChangeArrowheads="1"/>
            </p:cNvSpPr>
            <p:nvPr/>
          </p:nvSpPr>
          <p:spPr bwMode="auto">
            <a:xfrm>
              <a:off x="1419399" y="1711546"/>
              <a:ext cx="1385887" cy="1385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12"/>
            <p:cNvSpPr>
              <a:spLocks noChangeArrowheads="1"/>
            </p:cNvSpPr>
            <p:nvPr/>
          </p:nvSpPr>
          <p:spPr bwMode="auto">
            <a:xfrm>
              <a:off x="1487661" y="1779809"/>
              <a:ext cx="1249363" cy="1249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3600" dirty="0" smtClean="0">
                  <a:solidFill>
                    <a:srgbClr val="FF0000"/>
                  </a:solidFill>
                </a:rPr>
                <a:t>饮食</a:t>
              </a:r>
              <a:endParaRPr lang="en-US" altLang="zh-CN" sz="3600" dirty="0" smtClean="0">
                <a:solidFill>
                  <a:srgbClr val="FF0000"/>
                </a:solidFill>
              </a:endParaRPr>
            </a:p>
            <a:p>
              <a:pPr algn="ctr"/>
              <a:endPara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椭圆 16"/>
            <p:cNvGrpSpPr/>
            <p:nvPr/>
          </p:nvGrpSpPr>
          <p:grpSpPr bwMode="auto">
            <a:xfrm>
              <a:off x="2048049" y="1906809"/>
              <a:ext cx="128587" cy="127000"/>
              <a:chOff x="0" y="0"/>
              <a:chExt cx="81" cy="80"/>
            </a:xfrm>
          </p:grpSpPr>
          <p:pic>
            <p:nvPicPr>
              <p:cNvPr id="10" name="椭圆 16"/>
              <p:cNvPicPr>
                <a:picLocks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11" y="12"/>
                <a:ext cx="5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任意多边形 5"/>
            <p:cNvSpPr/>
            <p:nvPr/>
          </p:nvSpPr>
          <p:spPr bwMode="auto">
            <a:xfrm>
              <a:off x="1978199" y="1232121"/>
              <a:ext cx="133350" cy="738188"/>
            </a:xfrm>
            <a:custGeom>
              <a:avLst/>
              <a:gdLst>
                <a:gd name="T0" fmla="*/ 74340 w 122824"/>
                <a:gd name="T1" fmla="*/ 0 h 682499"/>
                <a:gd name="T2" fmla="*/ 522 w 122824"/>
                <a:gd name="T3" fmla="*/ 342900 h 682499"/>
                <a:gd name="T4" fmla="*/ 107678 w 122824"/>
                <a:gd name="T5" fmla="*/ 657225 h 682499"/>
                <a:gd name="T6" fmla="*/ 119584 w 122824"/>
                <a:gd name="T7" fmla="*/ 640556 h 68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俗语中的文化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6686" y="1825625"/>
            <a:ext cx="8117113" cy="4351338"/>
          </a:xfrm>
        </p:spPr>
        <p:txBody>
          <a:bodyPr/>
          <a:lstStyle/>
          <a:p>
            <a:r>
              <a:rPr lang="zh-CN" altLang="en-US" sz="3600" dirty="0" smtClean="0"/>
              <a:t>笑一笑，十年少</a:t>
            </a:r>
            <a:endParaRPr lang="en-US" altLang="zh-CN" sz="3600" dirty="0" smtClean="0"/>
          </a:p>
          <a:p>
            <a:r>
              <a:rPr lang="zh-CN" altLang="en-US" sz="3600" dirty="0" smtClean="0"/>
              <a:t>病从口入，祸从口出</a:t>
            </a:r>
            <a:endParaRPr lang="en-US" altLang="zh-CN" sz="3600" dirty="0" smtClean="0"/>
          </a:p>
          <a:p>
            <a:r>
              <a:rPr lang="zh-CN" altLang="en-US" sz="3600" dirty="0" smtClean="0"/>
              <a:t>饭后百步走，活到九十九</a:t>
            </a:r>
            <a:endParaRPr lang="en-US" altLang="zh-CN" sz="3600" dirty="0" smtClean="0"/>
          </a:p>
          <a:p>
            <a:r>
              <a:rPr lang="zh-CN" altLang="en-US" sz="3600" dirty="0" smtClean="0"/>
              <a:t>长痛不如短痛</a:t>
            </a:r>
            <a:endParaRPr lang="en-US" altLang="zh-CN" sz="3600" dirty="0" smtClean="0"/>
          </a:p>
          <a:p>
            <a:r>
              <a:rPr lang="zh-CN" altLang="en-US" sz="3600" dirty="0" smtClean="0"/>
              <a:t>吃后悔药</a:t>
            </a:r>
            <a:endParaRPr lang="en-US" altLang="zh-CN" sz="3600" dirty="0" smtClean="0"/>
          </a:p>
          <a:p>
            <a:r>
              <a:rPr lang="zh-CN" altLang="en-US" sz="3600" dirty="0" smtClean="0"/>
              <a:t>换汤不换药</a:t>
            </a:r>
            <a:endParaRPr lang="en-US" altLang="zh-CN" sz="3600" dirty="0" smtClean="0"/>
          </a:p>
          <a:p>
            <a:endParaRPr lang="en-US" altLang="zh-CN" sz="3600" dirty="0" smtClean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5772" y="2061029"/>
            <a:ext cx="2206171" cy="3178628"/>
            <a:chOff x="1419399" y="1213071"/>
            <a:chExt cx="1385887" cy="1884363"/>
          </a:xfrm>
        </p:grpSpPr>
        <p:sp>
          <p:nvSpPr>
            <p:cNvPr id="5" name="任意多边形 29"/>
            <p:cNvSpPr/>
            <p:nvPr/>
          </p:nvSpPr>
          <p:spPr bwMode="auto">
            <a:xfrm rot="20832717" flipH="1">
              <a:off x="2009949" y="1213071"/>
              <a:ext cx="161925" cy="695325"/>
            </a:xfrm>
            <a:custGeom>
              <a:avLst/>
              <a:gdLst>
                <a:gd name="T0" fmla="*/ 8589 w 151176"/>
                <a:gd name="T1" fmla="*/ 0 h 643551"/>
                <a:gd name="T2" fmla="*/ 75351 w 151176"/>
                <a:gd name="T3" fmla="*/ 355512 h 643551"/>
                <a:gd name="T4" fmla="*/ 151176 w 151176"/>
                <a:gd name="T5" fmla="*/ 643551 h 643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椭圆 51"/>
            <p:cNvSpPr>
              <a:spLocks noChangeArrowheads="1"/>
            </p:cNvSpPr>
            <p:nvPr/>
          </p:nvSpPr>
          <p:spPr bwMode="auto">
            <a:xfrm>
              <a:off x="1419399" y="1711546"/>
              <a:ext cx="1385887" cy="1385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12"/>
            <p:cNvSpPr>
              <a:spLocks noChangeArrowheads="1"/>
            </p:cNvSpPr>
            <p:nvPr/>
          </p:nvSpPr>
          <p:spPr bwMode="auto">
            <a:xfrm>
              <a:off x="1487661" y="1779809"/>
              <a:ext cx="1249363" cy="1249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3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健康</a:t>
              </a:r>
              <a:endParaRPr lang="zh-CN" altLang="en-US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椭圆 16"/>
            <p:cNvGrpSpPr/>
            <p:nvPr/>
          </p:nvGrpSpPr>
          <p:grpSpPr bwMode="auto">
            <a:xfrm>
              <a:off x="2048049" y="1906809"/>
              <a:ext cx="128587" cy="127000"/>
              <a:chOff x="0" y="0"/>
              <a:chExt cx="81" cy="80"/>
            </a:xfrm>
          </p:grpSpPr>
          <p:pic>
            <p:nvPicPr>
              <p:cNvPr id="10" name="椭圆 16"/>
              <p:cNvPicPr>
                <a:picLocks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11" y="12"/>
                <a:ext cx="5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任意多边形 5"/>
            <p:cNvSpPr/>
            <p:nvPr/>
          </p:nvSpPr>
          <p:spPr bwMode="auto">
            <a:xfrm>
              <a:off x="1978199" y="1232121"/>
              <a:ext cx="133350" cy="738188"/>
            </a:xfrm>
            <a:custGeom>
              <a:avLst/>
              <a:gdLst>
                <a:gd name="T0" fmla="*/ 74340 w 122824"/>
                <a:gd name="T1" fmla="*/ 0 h 682499"/>
                <a:gd name="T2" fmla="*/ 522 w 122824"/>
                <a:gd name="T3" fmla="*/ 342900 h 682499"/>
                <a:gd name="T4" fmla="*/ 107678 w 122824"/>
                <a:gd name="T5" fmla="*/ 657225 h 682499"/>
                <a:gd name="T6" fmla="*/ 119584 w 122824"/>
                <a:gd name="T7" fmla="*/ 640556 h 68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俗语中的文化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1731" y="1602105"/>
            <a:ext cx="8726713" cy="4351338"/>
          </a:xfrm>
        </p:spPr>
        <p:txBody>
          <a:bodyPr>
            <a:normAutofit fontScale="62500"/>
          </a:bodyPr>
          <a:lstStyle/>
          <a:p>
            <a:pPr>
              <a:buNone/>
            </a:pPr>
            <a:endParaRPr lang="en-US" altLang="zh-CN" dirty="0" smtClean="0"/>
          </a:p>
          <a:p>
            <a:r>
              <a:rPr lang="zh-CN" altLang="en-US" sz="3890" dirty="0" smtClean="0"/>
              <a:t>一个鼻孔出气   </a:t>
            </a:r>
            <a:endParaRPr lang="zh-CN" altLang="en-US" sz="3890" dirty="0" smtClean="0"/>
          </a:p>
          <a:p>
            <a:r>
              <a:rPr lang="zh-CN" altLang="en-US" sz="3890" dirty="0" smtClean="0"/>
              <a:t>一个巴掌拍不响</a:t>
            </a:r>
            <a:endParaRPr lang="en-US" altLang="zh-CN" sz="3890" dirty="0" smtClean="0"/>
          </a:p>
          <a:p>
            <a:r>
              <a:rPr lang="zh-CN" altLang="en-US" sz="3890" dirty="0" smtClean="0"/>
              <a:t>刀子嘴豆腐心  </a:t>
            </a:r>
            <a:endParaRPr lang="en-US" altLang="zh-CN" sz="3890" dirty="0" smtClean="0"/>
          </a:p>
          <a:p>
            <a:r>
              <a:rPr lang="zh-CN" altLang="en-US" sz="3890" dirty="0" smtClean="0"/>
              <a:t>大嘴巴</a:t>
            </a:r>
            <a:endParaRPr lang="en-US" altLang="zh-CN" sz="3890" dirty="0" smtClean="0"/>
          </a:p>
          <a:p>
            <a:r>
              <a:rPr lang="zh-CN" altLang="en-US" sz="3890" dirty="0" smtClean="0"/>
              <a:t>热心肠</a:t>
            </a:r>
            <a:endParaRPr lang="en-US" altLang="zh-CN" sz="3890" dirty="0" smtClean="0"/>
          </a:p>
          <a:p>
            <a:r>
              <a:rPr lang="zh-CN" altLang="en-US" sz="3890" dirty="0" smtClean="0"/>
              <a:t>左耳进，右耳出</a:t>
            </a:r>
            <a:endParaRPr lang="en-US" altLang="zh-CN" sz="3890" dirty="0" smtClean="0"/>
          </a:p>
          <a:p>
            <a:r>
              <a:rPr lang="zh-CN" altLang="en-US" sz="3890" dirty="0" smtClean="0"/>
              <a:t>睁一只眼闭一只眼</a:t>
            </a:r>
            <a:endParaRPr lang="en-US" altLang="zh-CN" sz="3890" dirty="0" smtClean="0"/>
          </a:p>
          <a:p>
            <a:r>
              <a:rPr lang="zh-CN" altLang="en-US" sz="3890" dirty="0" smtClean="0"/>
              <a:t>脚踩两只船</a:t>
            </a:r>
            <a:endParaRPr lang="en-US" altLang="zh-CN" sz="3890" dirty="0" smtClean="0"/>
          </a:p>
          <a:p>
            <a:endParaRPr lang="zh-CN" altLang="en-US" sz="3890" dirty="0"/>
          </a:p>
        </p:txBody>
      </p:sp>
      <p:grpSp>
        <p:nvGrpSpPr>
          <p:cNvPr id="4" name="组合 3"/>
          <p:cNvGrpSpPr/>
          <p:nvPr/>
        </p:nvGrpSpPr>
        <p:grpSpPr>
          <a:xfrm>
            <a:off x="205105" y="1478915"/>
            <a:ext cx="2428240" cy="3425190"/>
            <a:chOff x="1419399" y="1213071"/>
            <a:chExt cx="1385887" cy="1884363"/>
          </a:xfrm>
        </p:grpSpPr>
        <p:sp>
          <p:nvSpPr>
            <p:cNvPr id="5" name="任意多边形 29"/>
            <p:cNvSpPr/>
            <p:nvPr/>
          </p:nvSpPr>
          <p:spPr bwMode="auto">
            <a:xfrm rot="20832717" flipH="1">
              <a:off x="2009949" y="1213071"/>
              <a:ext cx="161925" cy="695325"/>
            </a:xfrm>
            <a:custGeom>
              <a:avLst/>
              <a:gdLst>
                <a:gd name="T0" fmla="*/ 8589 w 151176"/>
                <a:gd name="T1" fmla="*/ 0 h 643551"/>
                <a:gd name="T2" fmla="*/ 75351 w 151176"/>
                <a:gd name="T3" fmla="*/ 355512 h 643551"/>
                <a:gd name="T4" fmla="*/ 151176 w 151176"/>
                <a:gd name="T5" fmla="*/ 643551 h 643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176" h="643551">
                  <a:moveTo>
                    <a:pt x="8589" y="0"/>
                  </a:moveTo>
                  <a:cubicBezTo>
                    <a:pt x="-25570" y="125248"/>
                    <a:pt x="51587" y="248254"/>
                    <a:pt x="75351" y="355512"/>
                  </a:cubicBezTo>
                  <a:cubicBezTo>
                    <a:pt x="99115" y="462770"/>
                    <a:pt x="106507" y="555089"/>
                    <a:pt x="151176" y="643551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" name="椭圆 51"/>
            <p:cNvSpPr>
              <a:spLocks noChangeArrowheads="1"/>
            </p:cNvSpPr>
            <p:nvPr/>
          </p:nvSpPr>
          <p:spPr bwMode="auto">
            <a:xfrm>
              <a:off x="1419399" y="1711546"/>
              <a:ext cx="1385887" cy="13858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椭圆 12"/>
            <p:cNvSpPr>
              <a:spLocks noChangeArrowheads="1"/>
            </p:cNvSpPr>
            <p:nvPr/>
          </p:nvSpPr>
          <p:spPr bwMode="auto">
            <a:xfrm>
              <a:off x="1487661" y="1779809"/>
              <a:ext cx="1249363" cy="124936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/>
              <a:r>
                <a:rPr lang="zh-CN" altLang="en-US" sz="2800" dirty="0" smtClean="0">
                  <a:solidFill>
                    <a:srgbClr val="FF0000"/>
                  </a:solidFill>
                </a:rPr>
                <a:t>身体部位</a:t>
              </a:r>
              <a:endPara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椭圆 16"/>
            <p:cNvGrpSpPr/>
            <p:nvPr/>
          </p:nvGrpSpPr>
          <p:grpSpPr bwMode="auto">
            <a:xfrm>
              <a:off x="2048049" y="1906809"/>
              <a:ext cx="128587" cy="127000"/>
              <a:chOff x="0" y="0"/>
              <a:chExt cx="81" cy="80"/>
            </a:xfrm>
          </p:grpSpPr>
          <p:pic>
            <p:nvPicPr>
              <p:cNvPr id="10" name="椭圆 16"/>
              <p:cNvPicPr>
                <a:picLocks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81" cy="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11" y="12"/>
                <a:ext cx="5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任意多边形 5"/>
            <p:cNvSpPr/>
            <p:nvPr/>
          </p:nvSpPr>
          <p:spPr bwMode="auto">
            <a:xfrm>
              <a:off x="1978199" y="1232121"/>
              <a:ext cx="133350" cy="738188"/>
            </a:xfrm>
            <a:custGeom>
              <a:avLst/>
              <a:gdLst>
                <a:gd name="T0" fmla="*/ 74340 w 122824"/>
                <a:gd name="T1" fmla="*/ 0 h 682499"/>
                <a:gd name="T2" fmla="*/ 522 w 122824"/>
                <a:gd name="T3" fmla="*/ 342900 h 682499"/>
                <a:gd name="T4" fmla="*/ 107678 w 122824"/>
                <a:gd name="T5" fmla="*/ 657225 h 682499"/>
                <a:gd name="T6" fmla="*/ 119584 w 122824"/>
                <a:gd name="T7" fmla="*/ 640556 h 682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824" h="682499">
                  <a:moveTo>
                    <a:pt x="74340" y="0"/>
                  </a:moveTo>
                  <a:cubicBezTo>
                    <a:pt x="34653" y="116681"/>
                    <a:pt x="-5034" y="233363"/>
                    <a:pt x="522" y="342900"/>
                  </a:cubicBezTo>
                  <a:cubicBezTo>
                    <a:pt x="6078" y="452437"/>
                    <a:pt x="87834" y="607616"/>
                    <a:pt x="107678" y="657225"/>
                  </a:cubicBezTo>
                  <a:cubicBezTo>
                    <a:pt x="127522" y="706834"/>
                    <a:pt x="123553" y="673695"/>
                    <a:pt x="119584" y="640556"/>
                  </a:cubicBezTo>
                </a:path>
              </a:pathLst>
            </a:custGeom>
            <a:noFill/>
            <a:ln w="1905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2" name="墨迹 11"/>
              <p14:cNvContentPartPr/>
              <p14:nvPr/>
            </p14:nvContentPartPr>
            <p14:xfrm>
              <a:off x="4406900" y="2413000"/>
              <a:ext cx="12700" cy="36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3"/>
            </p:blipFill>
            <p:spPr>
              <a:xfrm>
                <a:off x="4406900" y="241300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墨迹 12"/>
              <p14:cNvContentPartPr/>
              <p14:nvPr/>
            </p14:nvContentPartPr>
            <p14:xfrm>
              <a:off x="4248150" y="1644650"/>
              <a:ext cx="1155700" cy="7810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5"/>
            </p:blipFill>
            <p:spPr>
              <a:xfrm>
                <a:off x="4248150" y="1644650"/>
                <a:ext cx="1155700" cy="781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墨迹 13"/>
              <p14:cNvContentPartPr/>
              <p14:nvPr/>
            </p14:nvContentPartPr>
            <p14:xfrm>
              <a:off x="7169150" y="1593850"/>
              <a:ext cx="939800" cy="88900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7"/>
            </p:blipFill>
            <p:spPr>
              <a:xfrm>
                <a:off x="7169150" y="1593850"/>
                <a:ext cx="939800" cy="8890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2628" y="365125"/>
            <a:ext cx="9191171" cy="1325563"/>
          </a:xfrm>
        </p:spPr>
        <p:txBody>
          <a:bodyPr/>
          <a:lstStyle/>
          <a:p>
            <a:r>
              <a:rPr lang="zh-CN" altLang="en-US" dirty="0" smtClean="0"/>
              <a:t>俗语中看中国人的性格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9416" y="1691005"/>
            <a:ext cx="10961914" cy="5232400"/>
          </a:xfrm>
        </p:spPr>
        <p:txBody>
          <a:bodyPr>
            <a:normAutofit fontScale="25000" lnSpcReduction="10000"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altLang="zh-CN" sz="10285" dirty="0" smtClean="0"/>
              <a:t>1.</a:t>
            </a:r>
            <a:r>
              <a:rPr lang="zh-CN" altLang="en-US" sz="10285" dirty="0" smtClean="0"/>
              <a:t>救人一命，胜造七级浮屠</a:t>
            </a:r>
            <a:r>
              <a:rPr lang="en-US" altLang="zh-CN" sz="10285" dirty="0" smtClean="0"/>
              <a:t>——</a:t>
            </a:r>
            <a:r>
              <a:rPr lang="zh-CN" altLang="en-US" sz="10285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一句佛理，决定了中国人善行和仁义的基本动机。</a:t>
            </a:r>
            <a:endParaRPr lang="zh-CN" altLang="en-US" sz="10285" dirty="0" smtClean="0"/>
          </a:p>
          <a:p>
            <a:pPr algn="l">
              <a:lnSpc>
                <a:spcPct val="150000"/>
              </a:lnSpc>
              <a:buNone/>
            </a:pPr>
            <a:r>
              <a:rPr lang="en-US" altLang="zh-CN" sz="10285" dirty="0" smtClean="0"/>
              <a:t>2.</a:t>
            </a:r>
            <a:r>
              <a:rPr lang="zh-CN" altLang="en-US" sz="10285" dirty="0" smtClean="0"/>
              <a:t> 枪打出头鸟</a:t>
            </a:r>
            <a:r>
              <a:rPr lang="en-US" altLang="zh-CN" sz="10285" dirty="0" smtClean="0"/>
              <a:t>——</a:t>
            </a:r>
            <a:r>
              <a:rPr lang="zh-CN" altLang="en-US" sz="10285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这句话形成中国人普遍不为公理出头的心理品质。 </a:t>
            </a:r>
            <a:endParaRPr lang="en-US" altLang="zh-CN" sz="10285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en-US" altLang="zh-CN" sz="10285" dirty="0" smtClean="0"/>
              <a:t> 3.</a:t>
            </a:r>
            <a:r>
              <a:rPr lang="zh-CN" altLang="en-US" sz="10285" dirty="0" smtClean="0"/>
              <a:t>万般皆下品，唯有读书高</a:t>
            </a:r>
            <a:r>
              <a:rPr lang="en-US" altLang="zh-CN" sz="10285" dirty="0" smtClean="0"/>
              <a:t>——</a:t>
            </a:r>
            <a:r>
              <a:rPr lang="zh-CN" altLang="en-US" sz="10285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中国人重视教育</a:t>
            </a:r>
            <a:endParaRPr lang="zh-CN" altLang="en-US" sz="10285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en-US" altLang="zh-CN" sz="10285" dirty="0" smtClean="0"/>
              <a:t> 4.</a:t>
            </a:r>
            <a:r>
              <a:rPr lang="zh-CN" altLang="en-US" sz="10285" dirty="0" smtClean="0"/>
              <a:t>种瓜得瓜，种豆得豆</a:t>
            </a:r>
            <a:r>
              <a:rPr lang="en-US" altLang="zh-CN" sz="10285" dirty="0" smtClean="0"/>
              <a:t>——</a:t>
            </a:r>
            <a:r>
              <a:rPr lang="zh-CN" altLang="en-US" sz="10285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教育中国人要对自己的行为负责。</a:t>
            </a:r>
            <a:endParaRPr lang="en-US" altLang="zh-CN" sz="10285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en-US" altLang="zh-CN" sz="10285" dirty="0" smtClean="0"/>
              <a:t>5.</a:t>
            </a:r>
            <a:r>
              <a:rPr lang="zh-CN" altLang="en-US" sz="10285" dirty="0" smtClean="0"/>
              <a:t>善有善报，恶有恶报</a:t>
            </a:r>
            <a:r>
              <a:rPr lang="en-US" altLang="zh-CN" sz="10285" dirty="0" smtClean="0"/>
              <a:t>——</a:t>
            </a:r>
            <a:r>
              <a:rPr lang="zh-CN" altLang="en-US" sz="10285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威慑大多数中国人选择善行，不敢为恶的一句话。</a:t>
            </a:r>
            <a:endParaRPr lang="zh-CN" altLang="en-US" sz="10285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r">
              <a:buNone/>
            </a:pPr>
            <a:r>
              <a:rPr lang="zh-CN" altLang="en-US" sz="3600" dirty="0" smtClean="0"/>
              <a:t> </a:t>
            </a:r>
            <a:endParaRPr lang="zh-CN" altLang="en-US" sz="3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30286" cy="223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2760" y="671195"/>
            <a:ext cx="11499215" cy="6473190"/>
          </a:xfrm>
        </p:spPr>
        <p:txBody>
          <a:bodyPr>
            <a:normAutofit fontScale="25000"/>
          </a:bodyPr>
          <a:lstStyle/>
          <a:p>
            <a:pPr algn="l">
              <a:lnSpc>
                <a:spcPct val="150000"/>
              </a:lnSpc>
              <a:buNone/>
            </a:pPr>
            <a:r>
              <a:rPr lang="en-US" altLang="zh-CN" sz="11200" dirty="0" smtClean="0"/>
              <a:t>6.</a:t>
            </a:r>
            <a:r>
              <a:rPr lang="zh-CN" altLang="en-US" sz="11200" dirty="0" smtClean="0"/>
              <a:t>好男不跟女斗</a:t>
            </a:r>
            <a:r>
              <a:rPr lang="en-US" altLang="zh-CN" sz="11200" dirty="0" smtClean="0"/>
              <a:t>——</a:t>
            </a:r>
            <a:r>
              <a:rPr lang="zh-CN" altLang="en-US" sz="11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中国男人们面对厉害的强女人体面撤退的一种方式。</a:t>
            </a:r>
            <a:endParaRPr lang="en-US" altLang="zh-CN" sz="11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ct val="150000"/>
              </a:lnSpc>
              <a:buNone/>
            </a:pPr>
            <a:r>
              <a:rPr lang="en-US" altLang="zh-CN" sz="11200" dirty="0" smtClean="0"/>
              <a:t>7.</a:t>
            </a:r>
            <a:r>
              <a:rPr lang="zh-CN" altLang="en-US" sz="11200" dirty="0" smtClean="0"/>
              <a:t>破财免灾</a:t>
            </a:r>
            <a:r>
              <a:rPr lang="en-US" altLang="zh-CN" sz="11200" dirty="0" smtClean="0"/>
              <a:t>——</a:t>
            </a:r>
            <a:r>
              <a:rPr lang="zh-CN" altLang="en-US" sz="11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对钱财受到损失的人的一种最好的宽慰，是使中国人豁达的一句良言。</a:t>
            </a:r>
            <a:r>
              <a:rPr lang="zh-CN" altLang="en-US" sz="11200" dirty="0" smtClean="0"/>
              <a:t> </a:t>
            </a:r>
            <a:endParaRPr lang="zh-CN" altLang="en-US" sz="11200" dirty="0" smtClean="0"/>
          </a:p>
          <a:p>
            <a:pPr algn="l">
              <a:lnSpc>
                <a:spcPct val="150000"/>
              </a:lnSpc>
              <a:buNone/>
            </a:pPr>
            <a:r>
              <a:rPr lang="en-US" altLang="zh-CN" sz="11200" dirty="0" smtClean="0"/>
              <a:t> 8.</a:t>
            </a:r>
            <a:r>
              <a:rPr lang="zh-CN" altLang="en-US" sz="11200" dirty="0" smtClean="0"/>
              <a:t>法不责众</a:t>
            </a:r>
            <a:r>
              <a:rPr lang="en-US" altLang="zh-CN" sz="11200" dirty="0" smtClean="0"/>
              <a:t>——</a:t>
            </a:r>
            <a:r>
              <a:rPr lang="zh-CN" altLang="en-US" sz="11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点到法制的软肋，具有煽动作用。</a:t>
            </a:r>
            <a:endParaRPr lang="zh-CN" altLang="en-US" sz="11200" dirty="0" smtClean="0"/>
          </a:p>
          <a:p>
            <a:pPr algn="l">
              <a:lnSpc>
                <a:spcPct val="150000"/>
              </a:lnSpc>
              <a:buNone/>
            </a:pPr>
            <a:r>
              <a:rPr lang="en-US" altLang="zh-CN" sz="11200" dirty="0" smtClean="0"/>
              <a:t>9.</a:t>
            </a:r>
            <a:r>
              <a:rPr lang="zh-CN" altLang="en-US" sz="11200" dirty="0" smtClean="0"/>
              <a:t>好死不如赖活着</a:t>
            </a:r>
            <a:r>
              <a:rPr lang="en-US" altLang="zh-CN" sz="11200" dirty="0" smtClean="0"/>
              <a:t>——</a:t>
            </a:r>
            <a:r>
              <a:rPr lang="zh-CN" altLang="en-US" sz="11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是导致中国人没出息的一句话，即能在最低条件下活下去。</a:t>
            </a:r>
            <a:endParaRPr lang="zh-CN" altLang="en-US" sz="11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28600" lvl="8" algn="l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altLang="zh-CN" sz="11200" dirty="0" smtClean="0"/>
              <a:t>10.</a:t>
            </a:r>
            <a:r>
              <a:rPr lang="zh-CN" altLang="en-US" sz="11200" dirty="0" smtClean="0"/>
              <a:t>是福不是祸，是祸躲不过</a:t>
            </a:r>
            <a:r>
              <a:rPr lang="en-US" altLang="zh-CN" sz="11200" dirty="0" smtClean="0"/>
              <a:t>——</a:t>
            </a:r>
            <a:r>
              <a:rPr lang="zh-CN" altLang="en-US" sz="11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造成部分中国人逆来顺受，麻木和被动的俗话之一。</a:t>
            </a:r>
            <a:endParaRPr lang="zh-CN" altLang="en-US" sz="11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buNone/>
            </a:pPr>
            <a:r>
              <a:rPr lang="en-US" altLang="zh-CN" dirty="0" smtClean="0"/>
              <a:t>………</a:t>
            </a:r>
            <a:endParaRPr lang="zh-CN" altLang="en-US" dirty="0" smtClean="0"/>
          </a:p>
          <a:p>
            <a:pPr algn="l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7541" y="260648"/>
            <a:ext cx="9997440" cy="1143000"/>
          </a:xfrm>
        </p:spPr>
        <p:txBody>
          <a:bodyPr/>
          <a:lstStyle/>
          <a:p>
            <a:r>
              <a:rPr lang="zh-CN" altLang="en-US" dirty="0" smtClean="0"/>
              <a:t>一、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1</a:t>
            </a:r>
            <a:r>
              <a:rPr lang="zh-CN" altLang="en-US" sz="3600" dirty="0" smtClean="0"/>
              <a:t>、</a:t>
            </a:r>
            <a:r>
              <a:rPr lang="zh-CN" altLang="en-US" sz="3600" b="1" dirty="0" smtClean="0"/>
              <a:t>结构</a:t>
            </a:r>
            <a:r>
              <a:rPr lang="zh-CN" altLang="en-US" sz="3600" dirty="0" smtClean="0"/>
              <a:t>上相对</a:t>
            </a:r>
            <a:r>
              <a:rPr lang="zh-CN" altLang="en-US" sz="3600" dirty="0" smtClean="0"/>
              <a:t>稳固</a:t>
            </a:r>
            <a:endParaRPr lang="en-US" altLang="zh-CN" sz="3600" dirty="0" smtClean="0"/>
          </a:p>
          <a:p>
            <a:r>
              <a:rPr lang="en-US" altLang="zh-CN" sz="3600" dirty="0" smtClean="0"/>
              <a:t>2</a:t>
            </a:r>
            <a:r>
              <a:rPr lang="zh-CN" altLang="en-US" sz="3600" dirty="0" smtClean="0"/>
              <a:t>、</a:t>
            </a:r>
            <a:r>
              <a:rPr lang="zh-CN" altLang="en-US" sz="3600" b="1" dirty="0" smtClean="0"/>
              <a:t>意义</a:t>
            </a:r>
            <a:r>
              <a:rPr lang="zh-CN" altLang="en-US" sz="3600" dirty="0" smtClean="0"/>
              <a:t>上具有</a:t>
            </a:r>
            <a:r>
              <a:rPr lang="zh-CN" altLang="en-US" sz="3600" dirty="0" smtClean="0"/>
              <a:t>整体性</a:t>
            </a:r>
            <a:endParaRPr lang="en-US" altLang="zh-CN" sz="3600" dirty="0" smtClean="0"/>
          </a:p>
          <a:p>
            <a:r>
              <a:rPr lang="en-US" altLang="zh-CN" sz="3600" dirty="0" smtClean="0"/>
              <a:t>3</a:t>
            </a:r>
            <a:r>
              <a:rPr lang="zh-CN" altLang="en-US" sz="3600" dirty="0" smtClean="0"/>
              <a:t>、</a:t>
            </a:r>
            <a:r>
              <a:rPr lang="zh-CN" altLang="en-US" sz="3600" b="1" dirty="0" smtClean="0"/>
              <a:t>含义</a:t>
            </a:r>
            <a:r>
              <a:rPr lang="zh-CN" altLang="en-US" sz="3600" dirty="0" smtClean="0"/>
              <a:t>简明生动，通俗</a:t>
            </a:r>
            <a:r>
              <a:rPr lang="zh-CN" altLang="en-US" sz="3600" dirty="0" smtClean="0"/>
              <a:t>有趣</a:t>
            </a:r>
            <a:endParaRPr lang="en-US" altLang="zh-CN" sz="3600" dirty="0" smtClean="0"/>
          </a:p>
          <a:p>
            <a:r>
              <a:rPr lang="en-US" altLang="zh-CN" sz="3600" dirty="0" smtClean="0"/>
              <a:t>4</a:t>
            </a:r>
            <a:r>
              <a:rPr lang="zh-CN" altLang="en-US" sz="3600" dirty="0" smtClean="0"/>
              <a:t>、</a:t>
            </a:r>
            <a:r>
              <a:rPr lang="zh-CN" altLang="en-US" sz="3600" b="1" dirty="0" smtClean="0"/>
              <a:t>形式</a:t>
            </a:r>
            <a:r>
              <a:rPr lang="zh-CN" altLang="en-US" sz="3600" dirty="0" smtClean="0"/>
              <a:t>灵活，每一类各有特色</a:t>
            </a:r>
            <a:endParaRPr lang="en-US" altLang="zh-CN" sz="3600" dirty="0" smtClean="0"/>
          </a:p>
          <a:p>
            <a:r>
              <a:rPr lang="en-US" altLang="zh-CN" sz="3600" dirty="0" smtClean="0"/>
              <a:t>5</a:t>
            </a:r>
            <a:r>
              <a:rPr lang="zh-CN" altLang="en-US" sz="3600" dirty="0" smtClean="0"/>
              <a:t>、</a:t>
            </a:r>
            <a:r>
              <a:rPr lang="zh-CN" altLang="en-US" sz="3600" b="1" dirty="0" smtClean="0"/>
              <a:t>语体上</a:t>
            </a:r>
            <a:r>
              <a:rPr lang="zh-CN" altLang="en-US" sz="3600" dirty="0" smtClean="0"/>
              <a:t>有来自口语中广泛流传的语言（惯用语等），也有来自书面语言的（成语）。但绝</a:t>
            </a:r>
            <a:r>
              <a:rPr lang="zh-CN" altLang="en-US" sz="3600" dirty="0" smtClean="0"/>
              <a:t>大多数口语色彩较浓。</a:t>
            </a:r>
            <a:endParaRPr lang="zh-CN" altLang="en-US" sz="3600" dirty="0"/>
          </a:p>
        </p:txBody>
      </p:sp>
      <p:sp>
        <p:nvSpPr>
          <p:cNvPr id="4" name="标题 1"/>
          <p:cNvSpPr txBox="1"/>
          <p:nvPr/>
        </p:nvSpPr>
        <p:spPr>
          <a:xfrm>
            <a:off x="2013995" y="427038"/>
            <a:ext cx="7905509" cy="985738"/>
          </a:xfrm>
          <a:prstGeom prst="rect">
            <a:avLst/>
          </a:prstGeom>
          <a:ln cap="rnd"/>
          <a:effectLst>
            <a:softEdge rad="31750"/>
          </a:effectLst>
          <a:scene3d>
            <a:camera prst="orthographicFront"/>
            <a:lightRig rig="threePt" dir="t"/>
          </a:scene3d>
          <a:sp3d extrusionH="25400">
            <a:extrusionClr>
              <a:srgbClr val="99C400"/>
            </a:extrusionClr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俗语</a:t>
            </a:r>
            <a:r>
              <a:rPr kumimoji="0" lang="zh-CN" altLang="en-US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的特征</a:t>
            </a:r>
            <a:endParaRPr kumimoji="0" lang="zh-CN" altLang="en-US" sz="43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522" cy="3633218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5365547" y="2143523"/>
            <a:ext cx="5519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800" b="1" spc="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本课程的学习目的</a:t>
            </a:r>
            <a:endParaRPr lang="zh-CN" altLang="en-US" sz="4800" b="1" spc="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424597" y="3111462"/>
            <a:ext cx="4357441" cy="0"/>
          </a:xfrm>
          <a:prstGeom prst="line">
            <a:avLst/>
          </a:prstGeom>
          <a:ln w="9525">
            <a:solidFill>
              <a:schemeClr val="tx2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9"/>
          <p:cNvSpPr txBox="1"/>
          <p:nvPr/>
        </p:nvSpPr>
        <p:spPr>
          <a:xfrm>
            <a:off x="5505903" y="3299139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05902" y="3703874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7776858" y="3303483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7776859" y="3708818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84037" y="2143523"/>
            <a:ext cx="2016224" cy="2016224"/>
            <a:chOff x="2118480" y="1316166"/>
            <a:chExt cx="1512168" cy="1512168"/>
          </a:xfrm>
        </p:grpSpPr>
        <p:sp>
          <p:nvSpPr>
            <p:cNvPr id="10" name="椭圆 9"/>
            <p:cNvSpPr/>
            <p:nvPr/>
          </p:nvSpPr>
          <p:spPr>
            <a:xfrm>
              <a:off x="2118480" y="1316166"/>
              <a:ext cx="1512168" cy="151216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TextBox 67"/>
            <p:cNvSpPr txBox="1"/>
            <p:nvPr/>
          </p:nvSpPr>
          <p:spPr>
            <a:xfrm>
              <a:off x="2396585" y="1556810"/>
              <a:ext cx="1022180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8000" spc="3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8000" spc="3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27200"/>
            <a:ext cx="10515600" cy="4760685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通过本课程的学习，使学生了解掌握约</a:t>
            </a:r>
            <a:r>
              <a:rPr lang="en-US" altLang="zh-CN" sz="3600" dirty="0" smtClean="0">
                <a:latin typeface="+mj-ea"/>
                <a:ea typeface="+mj-ea"/>
              </a:rPr>
              <a:t>18</a:t>
            </a:r>
            <a:r>
              <a:rPr lang="en-US" sz="3600" dirty="0" smtClean="0">
                <a:latin typeface="+mj-ea"/>
                <a:ea typeface="+mj-ea"/>
              </a:rPr>
              <a:t>0</a:t>
            </a:r>
            <a:r>
              <a:rPr lang="en-US" sz="3600" dirty="0" smtClean="0"/>
              <a:t> </a:t>
            </a:r>
            <a:r>
              <a:rPr lang="zh-CN" altLang="en-US" sz="3600" dirty="0" smtClean="0"/>
              <a:t>条汉语俗语的用法，学习近</a:t>
            </a:r>
            <a:r>
              <a:rPr lang="en-US" sz="3600" dirty="0" smtClean="0">
                <a:latin typeface="+mj-ea"/>
                <a:ea typeface="+mj-ea"/>
              </a:rPr>
              <a:t>80</a:t>
            </a:r>
            <a:r>
              <a:rPr lang="zh-CN" altLang="en-US" sz="3600" dirty="0" smtClean="0"/>
              <a:t>个生词。</a:t>
            </a:r>
            <a:endParaRPr lang="en-US" altLang="zh-CN" sz="3600" dirty="0" smtClean="0"/>
          </a:p>
          <a:p>
            <a:r>
              <a:rPr lang="zh-CN" altLang="en-US" sz="3600" dirty="0" smtClean="0"/>
              <a:t>使学生能比较熟练、得体地使用所学俗语进行学习、工作等交际活动。</a:t>
            </a:r>
            <a:endParaRPr lang="en-US" altLang="zh-CN" sz="3600" dirty="0" smtClean="0"/>
          </a:p>
          <a:p>
            <a:r>
              <a:rPr lang="zh-CN" altLang="en-US" sz="3600" dirty="0" smtClean="0"/>
              <a:t>扩大词汇量，拓宽知识面，熟悉中国文化的各个方面。</a:t>
            </a:r>
            <a:endParaRPr lang="en-US" altLang="zh-CN" sz="3600" dirty="0" smtClean="0"/>
          </a:p>
          <a:p>
            <a:r>
              <a:rPr lang="zh-CN" altLang="en-US" sz="3600" dirty="0" smtClean="0"/>
              <a:t>促进学生汉语听说读写综合能力的提高，为适应专业的学习做好准备。</a:t>
            </a:r>
            <a:endParaRPr lang="en-US" altLang="zh-CN" sz="3600" dirty="0" smtClean="0"/>
          </a:p>
          <a:p>
            <a:endParaRPr lang="zh-CN" altLang="en-US" sz="3200" dirty="0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928915" y="285728"/>
            <a:ext cx="10580914" cy="1131910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 fontScale="3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 smtClean="0">
              <a:sym typeface="+mn-ea"/>
            </a:endParaRPr>
          </a:p>
          <a:p>
            <a:endParaRPr lang="zh-CN" altLang="en-US" dirty="0" smtClean="0">
              <a:sym typeface="+mn-ea"/>
            </a:endParaRPr>
          </a:p>
          <a:p>
            <a:r>
              <a:rPr lang="zh-CN" altLang="en-US" sz="14665" dirty="0" smtClean="0">
                <a:sym typeface="+mn-ea"/>
              </a:rPr>
              <a:t>四、本课程的学习目的</a:t>
            </a:r>
            <a:endParaRPr lang="zh-CN" altLang="en-US" sz="14665" dirty="0" smtClean="0"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1249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了解汉语俗语的趣味性和实用性，使学生能从兴趣入手主动学习俗语词汇，了解中国文化，顺利完成跨文化交际，同时为今后</a:t>
            </a:r>
            <a:r>
              <a:rPr lang="zh-CN" altLang="en-US" sz="3600" dirty="0" smtClean="0"/>
              <a:t>自学俗语词汇打下基础。</a:t>
            </a:r>
            <a:endParaRPr lang="zh-CN" altLang="en-US" sz="3600" dirty="0" smtClean="0"/>
          </a:p>
        </p:txBody>
      </p:sp>
      <p:pic>
        <p:nvPicPr>
          <p:cNvPr id="3080" name="Picture 7" descr="teach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3445" y="2945130"/>
            <a:ext cx="1739900" cy="1933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522" cy="3633218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5365547" y="2143523"/>
            <a:ext cx="4852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800" b="1" spc="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本课程选讲什么</a:t>
            </a:r>
            <a:endParaRPr lang="zh-CN" altLang="en-US" sz="4800" b="1" spc="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424597" y="3111462"/>
            <a:ext cx="4357441" cy="0"/>
          </a:xfrm>
          <a:prstGeom prst="line">
            <a:avLst/>
          </a:prstGeom>
          <a:ln w="9525">
            <a:solidFill>
              <a:schemeClr val="tx2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984037" y="2143523"/>
            <a:ext cx="2016224" cy="2016224"/>
            <a:chOff x="2118480" y="1316166"/>
            <a:chExt cx="1512168" cy="1512168"/>
          </a:xfrm>
        </p:grpSpPr>
        <p:sp>
          <p:nvSpPr>
            <p:cNvPr id="10" name="椭圆 9"/>
            <p:cNvSpPr/>
            <p:nvPr/>
          </p:nvSpPr>
          <p:spPr>
            <a:xfrm>
              <a:off x="2118480" y="1316166"/>
              <a:ext cx="1512168" cy="151216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TextBox 67"/>
            <p:cNvSpPr txBox="1"/>
            <p:nvPr/>
          </p:nvSpPr>
          <p:spPr>
            <a:xfrm>
              <a:off x="2396585" y="1556810"/>
              <a:ext cx="1022180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8000" spc="3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8000" spc="3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8915" y="285728"/>
            <a:ext cx="10580914" cy="1131910"/>
          </a:xfr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zh-CN" altLang="en-US" dirty="0" smtClean="0"/>
              <a:t>五、本课程选讲什么？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3200" dirty="0" smtClean="0"/>
          </a:p>
        </p:txBody>
      </p:sp>
      <p:sp>
        <p:nvSpPr>
          <p:cNvPr id="4" name="圆角矩形 3"/>
          <p:cNvSpPr/>
          <p:nvPr/>
        </p:nvSpPr>
        <p:spPr>
          <a:xfrm>
            <a:off x="383540" y="1714500"/>
            <a:ext cx="11221720" cy="1712595"/>
          </a:xfrm>
          <a:prstGeom prst="round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  <a:gs pos="1000">
                <a:srgbClr val="E3DEB8"/>
              </a:gs>
              <a:gs pos="100000">
                <a:srgbClr val="5B5037"/>
              </a:gs>
            </a:gsLst>
            <a:lin scaled="1"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endParaRPr lang="zh-CN" altLang="en-US" sz="3600" dirty="0" smtClean="0">
              <a:sym typeface="+mn-ea"/>
            </a:endParaRPr>
          </a:p>
          <a:p>
            <a:pPr algn="l"/>
            <a:endParaRPr lang="zh-CN" altLang="en-US" sz="3600" dirty="0" smtClean="0">
              <a:sym typeface="+mn-ea"/>
            </a:endParaRPr>
          </a:p>
          <a:p>
            <a:pPr algn="l"/>
            <a:endParaRPr lang="zh-CN" altLang="en-US" sz="3600" dirty="0" smtClean="0">
              <a:sym typeface="+mn-ea"/>
            </a:endParaRPr>
          </a:p>
          <a:p>
            <a:pPr algn="l"/>
            <a:endParaRPr lang="zh-CN" altLang="en-US" sz="3600" dirty="0" smtClean="0">
              <a:sym typeface="+mn-ea"/>
            </a:endParaRPr>
          </a:p>
          <a:p>
            <a:pPr algn="l"/>
            <a:r>
              <a:rPr lang="zh-CN" altLang="en-US" sz="3600" dirty="0" smtClean="0">
                <a:sym typeface="+mn-ea"/>
              </a:rPr>
              <a:t>以汉语</a:t>
            </a:r>
            <a:r>
              <a:rPr lang="zh-CN" altLang="en-US" sz="3600" dirty="0" smtClean="0">
                <a:solidFill>
                  <a:srgbClr val="FF0000"/>
                </a:solidFill>
                <a:sym typeface="+mn-ea"/>
              </a:rPr>
              <a:t>口语习惯用语（固定词语、固定句式）</a:t>
            </a:r>
            <a:r>
              <a:rPr lang="zh-CN" altLang="en-US" sz="3600" dirty="0" smtClean="0">
                <a:sym typeface="+mn-ea"/>
              </a:rPr>
              <a:t>为主，以熟语、歇后语为</a:t>
            </a:r>
            <a:r>
              <a:rPr lang="zh-CN" altLang="en-US" sz="3600" dirty="0" smtClean="0">
                <a:sym typeface="+mn-ea"/>
              </a:rPr>
              <a:t>补充。共</a:t>
            </a:r>
            <a:r>
              <a:rPr lang="en-US" altLang="zh-CN" sz="3600" dirty="0" smtClean="0">
                <a:latin typeface="+mj-ea"/>
                <a:ea typeface="+mj-ea"/>
                <a:sym typeface="+mn-ea"/>
              </a:rPr>
              <a:t>80</a:t>
            </a:r>
            <a:r>
              <a:rPr lang="zh-CN" altLang="en-US" sz="3600" dirty="0" smtClean="0">
                <a:sym typeface="+mn-ea"/>
              </a:rPr>
              <a:t>个生词、</a:t>
            </a:r>
            <a:r>
              <a:rPr lang="en-US" altLang="zh-CN" sz="3600" dirty="0" smtClean="0">
                <a:latin typeface="+mj-ea"/>
                <a:ea typeface="+mj-ea"/>
                <a:sym typeface="+mn-ea"/>
              </a:rPr>
              <a:t>180</a:t>
            </a:r>
            <a:r>
              <a:rPr lang="zh-CN" altLang="en-US" sz="3600" dirty="0" smtClean="0">
                <a:sym typeface="+mn-ea"/>
              </a:rPr>
              <a:t>多条俗语。</a:t>
            </a:r>
            <a:endParaRPr lang="en-US" altLang="zh-CN" sz="3600" dirty="0" smtClean="0"/>
          </a:p>
          <a:p>
            <a:pPr algn="l"/>
            <a:endParaRPr lang="en-US" altLang="zh-CN" sz="3600" dirty="0" smtClean="0"/>
          </a:p>
          <a:p>
            <a:pPr algn="l"/>
            <a:endParaRPr lang="zh-CN" altLang="en-US" sz="3600" dirty="0" smtClean="0"/>
          </a:p>
          <a:p>
            <a:pPr algn="l"/>
            <a:endParaRPr lang="zh-CN" altLang="en-US" sz="3600" dirty="0" smtClean="0"/>
          </a:p>
          <a:p>
            <a:pPr algn="l"/>
            <a:endParaRPr lang="zh-CN" altLang="en-US" sz="3600"/>
          </a:p>
        </p:txBody>
      </p:sp>
      <p:sp>
        <p:nvSpPr>
          <p:cNvPr id="5" name="圆角矩形 4"/>
          <p:cNvSpPr/>
          <p:nvPr/>
        </p:nvSpPr>
        <p:spPr>
          <a:xfrm>
            <a:off x="383540" y="3578860"/>
            <a:ext cx="5713095" cy="30422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 altLang="zh-CN" sz="3600" dirty="0" smtClean="0">
                <a:sym typeface="+mn-ea"/>
              </a:rPr>
              <a:t>    </a:t>
            </a:r>
            <a:r>
              <a:rPr lang="zh-CN" altLang="en-US" sz="3600" dirty="0" smtClean="0">
                <a:sym typeface="+mn-ea"/>
              </a:rPr>
              <a:t>以《汉语口语习惯用语教程》四篇课文为主课文，能独立地正确完成课后练习。</a:t>
            </a:r>
            <a:endParaRPr lang="zh-CN" altLang="en-US" sz="3600" dirty="0" smtClean="0"/>
          </a:p>
          <a:p>
            <a:pPr algn="l"/>
            <a:endParaRPr lang="en-US" altLang="zh-CN" dirty="0" smtClean="0"/>
          </a:p>
        </p:txBody>
      </p:sp>
      <p:sp>
        <p:nvSpPr>
          <p:cNvPr id="6" name="圆角矩形 5"/>
          <p:cNvSpPr/>
          <p:nvPr/>
        </p:nvSpPr>
        <p:spPr>
          <a:xfrm>
            <a:off x="6418580" y="3578860"/>
            <a:ext cx="5278120" cy="289941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>
              <a:buClrTx/>
              <a:buSzTx/>
              <a:buFontTx/>
            </a:pPr>
            <a:r>
              <a:rPr lang="en-US" altLang="zh-CN" sz="3600" dirty="0" smtClean="0">
                <a:sym typeface="+mn-ea"/>
              </a:rPr>
              <a:t>   </a:t>
            </a:r>
            <a:r>
              <a:rPr lang="zh-CN" altLang="en-US" sz="3600" dirty="0" smtClean="0">
                <a:sym typeface="+mn-ea"/>
              </a:rPr>
              <a:t>影视剧中经常出现的一些俗语词汇。</a:t>
            </a:r>
            <a:endParaRPr lang="zh-CN" altLang="en-US" sz="3600" dirty="0" smtClean="0"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3600" dirty="0" smtClean="0">
                <a:sym typeface="+mn-ea"/>
              </a:rPr>
              <a:t>   近期</a:t>
            </a:r>
            <a:r>
              <a:rPr lang="zh-CN" altLang="en-US" sz="3600" dirty="0" smtClean="0">
                <a:sym typeface="+mn-ea"/>
              </a:rPr>
              <a:t>网络上的热门新俗语</a:t>
            </a:r>
            <a:endParaRPr lang="zh-CN" altLang="en-US" sz="3600" dirty="0" smtClean="0"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287780" y="2870835"/>
            <a:ext cx="75565" cy="755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动作按钮: 前进或下一项 8">
            <a:hlinkClick r:id="" action="ppaction://hlinkshowjump?jump=nextslide"/>
          </p:cNvPr>
          <p:cNvSpPr/>
          <p:nvPr/>
        </p:nvSpPr>
        <p:spPr>
          <a:xfrm>
            <a:off x="567055" y="3940175"/>
            <a:ext cx="483870" cy="37528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动作按钮: 前进或下一项 9">
            <a:hlinkClick r:id="" action="ppaction://hlinkshowjump?jump=nextslide"/>
          </p:cNvPr>
          <p:cNvSpPr/>
          <p:nvPr/>
        </p:nvSpPr>
        <p:spPr>
          <a:xfrm>
            <a:off x="6506210" y="5060950"/>
            <a:ext cx="483870" cy="37528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动作按钮: 前进或下一项 10">
            <a:hlinkClick r:id="" action="ppaction://hlinkshowjump?jump=nextslide"/>
          </p:cNvPr>
          <p:cNvSpPr/>
          <p:nvPr/>
        </p:nvSpPr>
        <p:spPr>
          <a:xfrm>
            <a:off x="6506210" y="4000500"/>
            <a:ext cx="483870" cy="37528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Screenshot_20201015_160415_cn.yuyan.agOtYA3_WPS图片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1000" y="365125"/>
            <a:ext cx="3444240" cy="5053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470" y="3987165"/>
            <a:ext cx="5486400" cy="2331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560" y="660400"/>
            <a:ext cx="3695700" cy="28498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涉及的话题：日常生活</a:t>
            </a:r>
            <a:br>
              <a:rPr lang="en-US" altLang="zh-CN" b="1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85372"/>
            <a:ext cx="10515600" cy="529159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泪滴形 3"/>
          <p:cNvSpPr/>
          <p:nvPr/>
        </p:nvSpPr>
        <p:spPr>
          <a:xfrm>
            <a:off x="2155461" y="1920239"/>
            <a:ext cx="2394858" cy="1799771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/>
                </a:solidFill>
              </a:rPr>
              <a:t>感情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3" name="泪滴形 12"/>
          <p:cNvSpPr/>
          <p:nvPr/>
        </p:nvSpPr>
        <p:spPr>
          <a:xfrm>
            <a:off x="516707" y="4231097"/>
            <a:ext cx="2242459" cy="1661885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/>
                </a:solidFill>
              </a:rPr>
              <a:t>学习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4" name="泪滴形 13"/>
          <p:cNvSpPr/>
          <p:nvPr/>
        </p:nvSpPr>
        <p:spPr>
          <a:xfrm>
            <a:off x="6201590" y="2007054"/>
            <a:ext cx="2315029" cy="1836057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/>
                </a:solidFill>
              </a:rPr>
              <a:t>职场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5" name="泪滴形 14"/>
          <p:cNvSpPr/>
          <p:nvPr/>
        </p:nvSpPr>
        <p:spPr>
          <a:xfrm>
            <a:off x="7097573" y="4158342"/>
            <a:ext cx="2387601" cy="1734457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/>
                </a:solidFill>
              </a:rPr>
              <a:t>影视剧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6" name="泪滴形 15"/>
          <p:cNvSpPr/>
          <p:nvPr/>
        </p:nvSpPr>
        <p:spPr>
          <a:xfrm>
            <a:off x="9484995" y="2175510"/>
            <a:ext cx="2416810" cy="17653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/>
                </a:solidFill>
              </a:rPr>
              <a:t>网络新词语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泪滴形 16"/>
          <p:cNvSpPr/>
          <p:nvPr/>
        </p:nvSpPr>
        <p:spPr>
          <a:xfrm>
            <a:off x="3657599" y="4158344"/>
            <a:ext cx="2242459" cy="1661885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schemeClr val="tx1"/>
                </a:solidFill>
              </a:rPr>
              <a:t>宿舍生活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1914144" y="548680"/>
            <a:ext cx="9997440" cy="597666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第一课  这次考试又考砸了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学习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第二课  这事让我伤透了脑筋 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宿舍生活）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dirty="0" smtClean="0"/>
              <a:t>第三课  都是看爱情小说看的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感情）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dirty="0" smtClean="0"/>
              <a:t>第四课  在工作上他向来一是一，二是二</a:t>
            </a:r>
            <a:br>
              <a:rPr lang="en-US" altLang="zh-CN" dirty="0" smtClean="0"/>
            </a:br>
            <a:r>
              <a:rPr lang="en-US" altLang="zh-CN" dirty="0" smtClean="0"/>
              <a:t>                                              </a:t>
            </a:r>
            <a:r>
              <a:rPr lang="zh-CN" altLang="en-US" dirty="0" smtClean="0"/>
              <a:t>（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工作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第五课  网络流行语选讲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第六课  影视剧中的俗语选讲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522" cy="3633218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5365547" y="2143523"/>
            <a:ext cx="2852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800" b="1" spc="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课堂活动</a:t>
            </a:r>
            <a:endParaRPr lang="zh-CN" altLang="en-US" sz="4800" b="1" spc="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424597" y="3111462"/>
            <a:ext cx="4357441" cy="0"/>
          </a:xfrm>
          <a:prstGeom prst="line">
            <a:avLst/>
          </a:prstGeom>
          <a:ln w="9525">
            <a:solidFill>
              <a:schemeClr val="tx2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9"/>
          <p:cNvSpPr txBox="1"/>
          <p:nvPr/>
        </p:nvSpPr>
        <p:spPr>
          <a:xfrm>
            <a:off x="5505903" y="3299139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05902" y="3703874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7776858" y="3303483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7776859" y="3708818"/>
            <a:ext cx="267725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r>
              <a:rPr lang="zh-CN" altLang="en-US" sz="1735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标题文字内容</a:t>
            </a: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84037" y="2143523"/>
            <a:ext cx="2016224" cy="2016224"/>
            <a:chOff x="2118480" y="1316166"/>
            <a:chExt cx="1512168" cy="1512168"/>
          </a:xfrm>
        </p:grpSpPr>
        <p:sp>
          <p:nvSpPr>
            <p:cNvPr id="10" name="椭圆 9"/>
            <p:cNvSpPr/>
            <p:nvPr/>
          </p:nvSpPr>
          <p:spPr>
            <a:xfrm>
              <a:off x="2118480" y="1316166"/>
              <a:ext cx="1512168" cy="151216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TextBox 67"/>
            <p:cNvSpPr txBox="1"/>
            <p:nvPr/>
          </p:nvSpPr>
          <p:spPr>
            <a:xfrm>
              <a:off x="2396585" y="1556810"/>
              <a:ext cx="1022180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8000" spc="3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06</a:t>
              </a:r>
              <a:endParaRPr lang="zh-CN" altLang="en-US" sz="8000" spc="3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六、你知道这些吗？做做看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这些惯用语的发音对吗？</a:t>
            </a:r>
            <a:endParaRPr lang="en-US" altLang="zh-CN" dirty="0" smtClean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u="sng" dirty="0" smtClean="0"/>
              <a:t>倒</a:t>
            </a:r>
            <a:r>
              <a:rPr lang="zh-CN" altLang="en-US" dirty="0" smtClean="0"/>
              <a:t>（</a:t>
            </a:r>
            <a:r>
              <a:rPr lang="en-US" dirty="0" err="1" smtClean="0"/>
              <a:t>d</a:t>
            </a:r>
            <a:r>
              <a:rPr lang="en-US" altLang="zh-CN" dirty="0" err="1" smtClean="0"/>
              <a:t>ǎ</a:t>
            </a:r>
            <a:r>
              <a:rPr lang="en-US" dirty="0" err="1" smtClean="0"/>
              <a:t>o</a:t>
            </a:r>
            <a:r>
              <a:rPr lang="zh-CN" altLang="en-US" dirty="0" smtClean="0"/>
              <a:t>）胃口</a:t>
            </a:r>
            <a:r>
              <a:rPr lang="en-US" dirty="0" smtClean="0"/>
              <a:t>    </a:t>
            </a:r>
            <a:endParaRPr lang="en-US" dirty="0" smtClean="0"/>
          </a:p>
          <a:p>
            <a:r>
              <a:rPr lang="zh-CN" altLang="en-US" dirty="0" smtClean="0"/>
              <a:t>靠</a:t>
            </a:r>
            <a:r>
              <a:rPr lang="zh-CN" altLang="en-US" u="sng" dirty="0" smtClean="0"/>
              <a:t>谱</a:t>
            </a:r>
            <a:r>
              <a:rPr lang="zh-CN" altLang="en-US" dirty="0" smtClean="0"/>
              <a:t>（</a:t>
            </a:r>
            <a:r>
              <a:rPr lang="en-US" dirty="0" err="1" smtClean="0"/>
              <a:t>p</a:t>
            </a:r>
            <a:r>
              <a:rPr lang="en-US" altLang="zh-CN" dirty="0" err="1" smtClean="0"/>
              <a:t>ǔ</a:t>
            </a:r>
            <a:r>
              <a:rPr lang="zh-CN" altLang="en-US" dirty="0" smtClean="0"/>
              <a:t>）儿</a:t>
            </a:r>
            <a:r>
              <a:rPr lang="en-US" dirty="0" smtClean="0"/>
              <a:t>  </a:t>
            </a:r>
            <a:endParaRPr lang="en-US" dirty="0" smtClean="0"/>
          </a:p>
          <a:p>
            <a:r>
              <a:rPr lang="zh-CN" altLang="en-US" dirty="0" smtClean="0"/>
              <a:t>出洋</a:t>
            </a:r>
            <a:r>
              <a:rPr lang="zh-CN" altLang="en-US" u="sng" dirty="0" smtClean="0"/>
              <a:t>相</a:t>
            </a:r>
            <a:r>
              <a:rPr lang="zh-CN" altLang="en-US" dirty="0" smtClean="0"/>
              <a:t>（</a:t>
            </a:r>
            <a:r>
              <a:rPr lang="en-US" dirty="0" err="1" smtClean="0"/>
              <a:t>xi</a:t>
            </a:r>
            <a:r>
              <a:rPr lang="en-US" altLang="zh-CN" dirty="0" err="1" smtClean="0"/>
              <a:t>ā</a:t>
            </a:r>
            <a:r>
              <a:rPr lang="en-US" dirty="0" err="1" smtClean="0"/>
              <a:t>ng</a:t>
            </a:r>
            <a:r>
              <a:rPr lang="zh-CN" altLang="en-US" dirty="0" smtClean="0"/>
              <a:t>）</a:t>
            </a:r>
            <a:r>
              <a:rPr lang="en-US" dirty="0" smtClean="0"/>
              <a:t>   </a:t>
            </a:r>
            <a:endParaRPr lang="en-US" dirty="0" smtClean="0"/>
          </a:p>
          <a:p>
            <a:r>
              <a:rPr lang="zh-CN" altLang="en-US" u="sng" dirty="0" smtClean="0"/>
              <a:t>露</a:t>
            </a:r>
            <a:r>
              <a:rPr lang="zh-CN" altLang="en-US" dirty="0" smtClean="0"/>
              <a:t>（</a:t>
            </a:r>
            <a:r>
              <a:rPr lang="en-US" dirty="0" err="1" smtClean="0"/>
              <a:t>l</a:t>
            </a:r>
            <a:r>
              <a:rPr lang="en-US" altLang="zh-CN" dirty="0" err="1" smtClean="0"/>
              <a:t>ò</a:t>
            </a:r>
            <a:r>
              <a:rPr lang="en-US" dirty="0" err="1" smtClean="0"/>
              <a:t>u</a:t>
            </a:r>
            <a:r>
              <a:rPr lang="zh-CN" altLang="en-US" dirty="0" smtClean="0"/>
              <a:t>）马脚</a:t>
            </a:r>
            <a:r>
              <a:rPr lang="en-US" dirty="0" smtClean="0"/>
              <a:t>   </a:t>
            </a:r>
            <a:endParaRPr lang="zh-CN" altLang="en-US" dirty="0" smtClean="0"/>
          </a:p>
          <a:p>
            <a:r>
              <a:rPr lang="zh-CN" altLang="en-US" dirty="0" smtClean="0"/>
              <a:t>开小</a:t>
            </a:r>
            <a:r>
              <a:rPr lang="zh-CN" altLang="en-US" u="sng" dirty="0" smtClean="0"/>
              <a:t>差</a:t>
            </a:r>
            <a:r>
              <a:rPr lang="zh-CN" altLang="en-US" dirty="0" smtClean="0"/>
              <a:t>（</a:t>
            </a:r>
            <a:r>
              <a:rPr lang="en-US" dirty="0" err="1" smtClean="0"/>
              <a:t>ch</a:t>
            </a:r>
            <a:r>
              <a:rPr lang="en-US" altLang="zh-CN" dirty="0" err="1" smtClean="0"/>
              <a:t>à</a:t>
            </a:r>
            <a:r>
              <a:rPr lang="zh-CN" altLang="en-US" dirty="0" smtClean="0"/>
              <a:t>）</a:t>
            </a:r>
            <a:r>
              <a:rPr lang="en-US" dirty="0" smtClean="0"/>
              <a:t>    </a:t>
            </a:r>
            <a:endParaRPr lang="en-US" dirty="0" smtClean="0"/>
          </a:p>
          <a:p>
            <a:r>
              <a:rPr lang="zh-CN" altLang="en-US" dirty="0" smtClean="0"/>
              <a:t>拍马</a:t>
            </a:r>
            <a:r>
              <a:rPr lang="zh-CN" altLang="en-US" u="sng" dirty="0" smtClean="0"/>
              <a:t>屁</a:t>
            </a:r>
            <a:r>
              <a:rPr lang="zh-CN" altLang="en-US" dirty="0" smtClean="0"/>
              <a:t>（</a:t>
            </a:r>
            <a:r>
              <a:rPr lang="en-US" dirty="0" err="1" smtClean="0"/>
              <a:t>p</a:t>
            </a:r>
            <a:r>
              <a:rPr lang="en-US" altLang="zh-CN" dirty="0" err="1" smtClean="0"/>
              <a:t>ì</a:t>
            </a:r>
            <a:r>
              <a:rPr lang="zh-CN" altLang="en-US" dirty="0" smtClean="0"/>
              <a:t>）</a:t>
            </a: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4" name="图片 3" descr="timgGC94BAD9"/>
          <p:cNvPicPr>
            <a:picLocks noChangeAspect="1"/>
          </p:cNvPicPr>
          <p:nvPr/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7262" t="3451" r="6385"/>
          <a:stretch>
            <a:fillRect/>
          </a:stretch>
        </p:blipFill>
        <p:spPr>
          <a:xfrm>
            <a:off x="8726805" y="3004820"/>
            <a:ext cx="2851785" cy="263017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        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3200" dirty="0" smtClean="0"/>
              <a:t>1</a:t>
            </a:r>
            <a:r>
              <a:rPr lang="zh-CN" altLang="en-US" sz="3200" dirty="0" smtClean="0"/>
              <a:t>、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结构相对固定</a:t>
            </a:r>
            <a:r>
              <a:rPr lang="zh-CN" altLang="en-US" sz="3200" dirty="0" smtClean="0"/>
              <a:t>，不能随意更换构成成分。比如：爱面子、门外汉、</a:t>
            </a:r>
            <a:r>
              <a:rPr lang="en-US" altLang="zh-CN" sz="3200" dirty="0" smtClean="0"/>
              <a:t>“</a:t>
            </a:r>
            <a:r>
              <a:rPr lang="zh-CN" altLang="en-US" sz="3200" dirty="0" smtClean="0"/>
              <a:t>刀子嘴，豆腐心</a:t>
            </a:r>
            <a:r>
              <a:rPr lang="en-US" altLang="zh-CN" sz="3200" dirty="0" smtClean="0"/>
              <a:t>”</a:t>
            </a:r>
            <a:r>
              <a:rPr lang="zh-CN" altLang="en-US" sz="3200" dirty="0" smtClean="0"/>
              <a:t>等等。但是有一部分动宾结构的惯用语，比如：伤脑筋、碰钉子、开夜车</a:t>
            </a:r>
            <a:r>
              <a:rPr lang="en-US" altLang="zh-CN" sz="3200" dirty="0" smtClean="0"/>
              <a:t>……</a:t>
            </a:r>
            <a:r>
              <a:rPr lang="zh-CN" altLang="en-US" sz="3200" dirty="0" smtClean="0"/>
              <a:t>中间</a:t>
            </a:r>
            <a:r>
              <a:rPr lang="zh-CN" altLang="en-US" sz="3200" dirty="0" smtClean="0"/>
              <a:t>可以插入一些成分。</a:t>
            </a:r>
            <a:endParaRPr lang="en-US" altLang="zh-CN" sz="3200" dirty="0" smtClean="0"/>
          </a:p>
          <a:p>
            <a:pPr>
              <a:buNone/>
            </a:pPr>
            <a:r>
              <a:rPr lang="en-US" altLang="zh-CN" sz="3200" dirty="0" smtClean="0"/>
              <a:t>2</a:t>
            </a:r>
            <a:r>
              <a:rPr lang="zh-CN" altLang="en-US" sz="3200" dirty="0" smtClean="0"/>
              <a:t>、</a:t>
            </a:r>
            <a:r>
              <a:rPr lang="zh-CN" altLang="en-US" sz="4000" dirty="0" smtClean="0"/>
              <a:t>意义具有整体性</a:t>
            </a:r>
            <a:r>
              <a:rPr lang="zh-CN" altLang="en-US" sz="3200" dirty="0" smtClean="0"/>
              <a:t>，也就是说，俗语不能按照字面的意思来理解，只能作为一个整体</a:t>
            </a:r>
            <a:r>
              <a:rPr lang="zh-CN" altLang="en-US" sz="3200" dirty="0" smtClean="0"/>
              <a:t>来理解。比如说：拍马屁、一头雾水、跟屁虫。</a:t>
            </a:r>
            <a:endParaRPr lang="en-US" altLang="zh-CN" sz="3200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0"/>
            <a:ext cx="2928395" cy="207186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看图片猜成语</a:t>
            </a:r>
            <a:endParaRPr lang="zh-CN" altLang="en-US" dirty="0"/>
          </a:p>
        </p:txBody>
      </p:sp>
      <p:pic>
        <p:nvPicPr>
          <p:cNvPr id="2050" name="Picture 2" descr="C:\Users\lenovo\Desktop\th.jpg2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clrChange>
              <a:clrFrom>
                <a:srgbClr val="E9E3C9"/>
              </a:clrFrom>
              <a:clrTo>
                <a:srgbClr val="E9E3C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11691" y="1556792"/>
            <a:ext cx="4818944" cy="3298024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4848497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头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92011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蛇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36160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尾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03712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29660" y="5265420"/>
            <a:ext cx="622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虎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看图片猜成语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47862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牛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92011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弹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36160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琴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03712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对</a:t>
            </a:r>
            <a:endParaRPr lang="zh-CN" altLang="en-US"/>
          </a:p>
        </p:txBody>
      </p:sp>
      <p:pic>
        <p:nvPicPr>
          <p:cNvPr id="1026" name="Picture 2" descr="C:\Users\lenovo\Desktop\b489ddc6c4864b508df53e1ee5dbe6e2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30897" y="1407886"/>
            <a:ext cx="6021218" cy="32657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看图片猜成语</a:t>
            </a:r>
            <a:endParaRPr lang="zh-CN" altLang="en-US" dirty="0"/>
          </a:p>
        </p:txBody>
      </p:sp>
      <p:pic>
        <p:nvPicPr>
          <p:cNvPr id="2050" name="Picture 2" descr="C:\Users\lenovo\Desktop\th.jpg2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870"/>
          <a:stretch>
            <a:fillRect/>
          </a:stretch>
        </p:blipFill>
        <p:spPr bwMode="auto">
          <a:xfrm>
            <a:off x="3791744" y="1484784"/>
            <a:ext cx="4397365" cy="295232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4847862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是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92011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心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36160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f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3503712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口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看图片猜成语</a:t>
            </a:r>
            <a:endParaRPr lang="zh-CN" altLang="en-US" dirty="0"/>
          </a:p>
        </p:txBody>
      </p:sp>
      <p:pic>
        <p:nvPicPr>
          <p:cNvPr id="2050" name="Picture 2" descr="C:\Users\lenovo\Desktop\th.jpg2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3599723" y="1628800"/>
            <a:ext cx="4896544" cy="3240360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4784997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井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92011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下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36160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石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03712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落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看图片猜成语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847862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蛇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192011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添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525365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足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03712" y="5157192"/>
            <a:ext cx="768085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画</a:t>
            </a:r>
            <a:endParaRPr lang="zh-CN" altLang="en-US"/>
          </a:p>
        </p:txBody>
      </p:sp>
      <p:pic>
        <p:nvPicPr>
          <p:cNvPr id="1026" name="Picture 2" descr="C:\Users\lenovo\Desktop\link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07701" y="1772816"/>
            <a:ext cx="5952661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0820"/>
            <a:ext cx="10515600" cy="46964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b="1" dirty="0" smtClean="0"/>
              <a:t>请说出这条歇后语的下半句</a:t>
            </a:r>
            <a:r>
              <a:rPr lang="en-US" altLang="zh-CN" sz="3600" b="1" dirty="0" smtClean="0"/>
              <a:t>: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</a:t>
            </a:r>
            <a:r>
              <a:rPr lang="zh-CN" altLang="en-US" dirty="0" smtClean="0"/>
              <a:t>鸡蛋碰石头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（   自不量力</a:t>
            </a:r>
            <a:r>
              <a:rPr lang="zh-CN" altLang="en-US" dirty="0" smtClean="0"/>
              <a:t>         ）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 descr="timg.jpg"/>
          <p:cNvPicPr>
            <a:picLocks noChangeAspect="1"/>
          </p:cNvPicPr>
          <p:nvPr/>
        </p:nvPicPr>
        <p:blipFill>
          <a:blip r:embed="rId1" cstate="print"/>
          <a:srcRect b="6147"/>
          <a:stretch>
            <a:fillRect/>
          </a:stretch>
        </p:blipFill>
        <p:spPr>
          <a:xfrm>
            <a:off x="2639695" y="3429000"/>
            <a:ext cx="6160770" cy="3093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1" dirty="0" smtClean="0"/>
              <a:t>请说出这条歇后语的下半句</a:t>
            </a:r>
            <a:r>
              <a:rPr lang="en-US" altLang="zh-CN" sz="3200" b="1" dirty="0" smtClean="0"/>
              <a:t>: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 孔夫子搬家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（   都是书（</a:t>
            </a:r>
            <a:r>
              <a:rPr lang="zh-CN" altLang="en-US" dirty="0" smtClean="0"/>
              <a:t>输</a:t>
            </a:r>
            <a:r>
              <a:rPr lang="zh-CN" altLang="en-US" dirty="0" smtClean="0"/>
              <a:t>）        ）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</a:t>
            </a:r>
            <a:r>
              <a:rPr lang="zh-CN" altLang="en-US" dirty="0" smtClean="0"/>
              <a:t>竹篮打水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（　一场空</a:t>
            </a:r>
            <a:r>
              <a:rPr lang="zh-CN" altLang="en-US" dirty="0" smtClean="0"/>
              <a:t>　　　）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3282950"/>
            <a:ext cx="4669155" cy="2894965"/>
          </a:xfrm>
          <a:prstGeom prst="round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1825625"/>
            <a:ext cx="11114405" cy="4351655"/>
          </a:xfrm>
        </p:spPr>
        <p:txBody>
          <a:bodyPr/>
          <a:lstStyle/>
          <a:p>
            <a:r>
              <a:rPr lang="zh-CN" altLang="en-US" sz="36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汉语中有这样的句子：“听说你乒乓球打得很不错，给咱们露两手吧！”这里“露两手”的意思是</a:t>
            </a:r>
            <a:r>
              <a:rPr lang="zh-CN" altLang="en-US" sz="3600" u="sng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zh-CN" altLang="en-US" sz="3600" u="sng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3600" u="sng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</a:t>
            </a:r>
            <a:r>
              <a:rPr lang="zh-CN" altLang="en-US" sz="36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en-US" altLang="zh-CN" sz="36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zh-CN" sz="36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buNone/>
            </a:pPr>
            <a:r>
              <a:rPr lang="zh-CN" altLang="en-US" dirty="0" smtClean="0"/>
              <a:t>         </a:t>
            </a:r>
            <a:endParaRPr lang="zh-CN" altLang="en-US" dirty="0"/>
          </a:p>
        </p:txBody>
      </p:sp>
      <p:pic>
        <p:nvPicPr>
          <p:cNvPr id="8" name="图片 7" descr="wKgGMFVChvCALprXAABczSpP7eg535_600_60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423920" y="3571240"/>
            <a:ext cx="5104130" cy="2914015"/>
          </a:xfrm>
          <a:prstGeom prst="round2Diag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893445"/>
            <a:ext cx="10972800" cy="5233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b="1" dirty="0" smtClean="0"/>
              <a:t>在空格中填上一个合适的汉字，从四个方向组成四个成语。</a:t>
            </a:r>
            <a:endParaRPr lang="en-US" altLang="zh-CN" sz="3200" b="1" dirty="0" smtClean="0"/>
          </a:p>
          <a:p>
            <a:pPr>
              <a:buNone/>
            </a:pPr>
            <a:r>
              <a:rPr lang="en-US" altLang="zh-CN" dirty="0" smtClean="0"/>
              <a:t>                        </a:t>
            </a:r>
            <a:r>
              <a:rPr lang="zh-CN" altLang="en-US" dirty="0" smtClean="0"/>
              <a:t>平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</a:t>
            </a:r>
            <a:r>
              <a:rPr lang="zh-CN" altLang="en-US" dirty="0" smtClean="0"/>
              <a:t>易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</a:t>
            </a:r>
            <a:r>
              <a:rPr lang="zh-CN" altLang="en-US" dirty="0" smtClean="0"/>
              <a:t>近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</a:t>
            </a:r>
            <a:r>
              <a:rPr lang="zh-CN" altLang="en-US" dirty="0" smtClean="0"/>
              <a:t>怨 天 忧       才 济 济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</a:t>
            </a:r>
            <a:r>
              <a:rPr lang="zh-CN" altLang="en-US" dirty="0" smtClean="0"/>
              <a:t>山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</a:t>
            </a:r>
            <a:r>
              <a:rPr lang="zh-CN" altLang="en-US" dirty="0" smtClean="0"/>
              <a:t>人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</a:t>
            </a:r>
            <a:r>
              <a:rPr lang="zh-CN" altLang="en-US" dirty="0" smtClean="0"/>
              <a:t>海</a:t>
            </a:r>
            <a:endParaRPr lang="en-US" altLang="zh-CN" dirty="0" smtClean="0"/>
          </a:p>
        </p:txBody>
      </p:sp>
      <p:sp>
        <p:nvSpPr>
          <p:cNvPr id="4" name="流程图: 过程 3"/>
          <p:cNvSpPr/>
          <p:nvPr/>
        </p:nvSpPr>
        <p:spPr>
          <a:xfrm>
            <a:off x="3019789" y="2994931"/>
            <a:ext cx="624114" cy="547847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人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3200" b="1" dirty="0" smtClean="0"/>
              <a:t>汉语成语“ </a:t>
            </a:r>
            <a:r>
              <a:rPr lang="zh-CN" altLang="en-US" sz="3200" b="1" u="sng" dirty="0" smtClean="0"/>
              <a:t>          </a:t>
            </a:r>
            <a:r>
              <a:rPr lang="zh-CN" altLang="en-US" sz="3200" b="1" dirty="0" smtClean="0"/>
              <a:t> ”，原指“要画好竹子，在心里要有一幅竹子的形象”， 后来比喻做事之前已做好充分准备，对事情的成功已有了十分的把握；又比喻遇事不慌，十分沉着。</a:t>
            </a:r>
            <a:endParaRPr lang="zh-CN" altLang="en-US" sz="3200" b="1" dirty="0"/>
          </a:p>
        </p:txBody>
      </p:sp>
      <p:pic>
        <p:nvPicPr>
          <p:cNvPr id="4" name="图片 3" descr="th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480044" y="3933056"/>
            <a:ext cx="4218841" cy="23760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197225" y="1825625"/>
            <a:ext cx="1820545" cy="5149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 smtClean="0">
                <a:sym typeface="+mn-ea"/>
              </a:rPr>
              <a:t>胸有成竹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3600" dirty="0" smtClean="0">
                <a:sym typeface="+mn-ea"/>
              </a:rPr>
              <a:t>3</a:t>
            </a:r>
            <a:r>
              <a:rPr lang="zh-CN" altLang="en-US" sz="3600" dirty="0" smtClean="0">
                <a:sym typeface="+mn-ea"/>
              </a:rPr>
              <a:t>、</a:t>
            </a:r>
            <a:r>
              <a:rPr lang="zh-CN" altLang="en-US" sz="4000" dirty="0" smtClean="0">
                <a:sym typeface="+mn-ea"/>
              </a:rPr>
              <a:t>简明生动，通俗有趣。</a:t>
            </a:r>
            <a:endParaRPr lang="zh-CN" altLang="en-US" sz="40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3200"/>
              <a:t>例如：</a:t>
            </a:r>
            <a:r>
              <a:rPr lang="en-US" altLang="zh-CN" sz="3200"/>
              <a:t>“</a:t>
            </a:r>
            <a:r>
              <a:rPr lang="zh-CN" altLang="en-US" sz="3200"/>
              <a:t>捡了芝麻，丢了西瓜</a:t>
            </a:r>
            <a:r>
              <a:rPr lang="en-US" altLang="zh-CN" sz="3200"/>
              <a:t>”</a:t>
            </a:r>
            <a:endParaRPr lang="en-US" altLang="zh-CN" sz="3200"/>
          </a:p>
          <a:p>
            <a:pPr marL="0" indent="0">
              <a:buNone/>
            </a:pPr>
            <a:r>
              <a:rPr lang="en-US" altLang="zh-CN" sz="3200"/>
              <a:t>           “</a:t>
            </a:r>
            <a:r>
              <a:rPr lang="zh-CN" altLang="en-US" sz="3200"/>
              <a:t>不听老人言，吃亏在眼前</a:t>
            </a:r>
            <a:r>
              <a:rPr lang="en-US" altLang="zh-CN" sz="3200"/>
              <a:t>”</a:t>
            </a:r>
            <a:endParaRPr lang="en-US" altLang="zh-CN" sz="3200"/>
          </a:p>
          <a:p>
            <a:pPr marL="0" indent="0">
              <a:buNone/>
            </a:pPr>
            <a:r>
              <a:rPr lang="en-US" altLang="zh-CN" sz="3200"/>
              <a:t>           “</a:t>
            </a:r>
            <a:r>
              <a:rPr lang="zh-CN" altLang="en-US" sz="3200"/>
              <a:t>睁一只眼闭一只眼</a:t>
            </a:r>
            <a:r>
              <a:rPr lang="en-US" altLang="zh-CN" sz="3200"/>
              <a:t>”</a:t>
            </a:r>
            <a:endParaRPr lang="en-US" altLang="zh-CN" sz="3200"/>
          </a:p>
          <a:p>
            <a:pPr marL="0" indent="0">
              <a:buNone/>
            </a:pPr>
            <a:r>
              <a:rPr lang="en-US" altLang="zh-CN" sz="3200"/>
              <a:t>            “</a:t>
            </a:r>
            <a:r>
              <a:rPr lang="zh-CN" altLang="en-US" sz="3200"/>
              <a:t>瘦死的骆驼比马大</a:t>
            </a:r>
            <a:r>
              <a:rPr lang="en-US" altLang="zh-CN" sz="3200"/>
              <a:t>”</a:t>
            </a:r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9580" y="2610485"/>
            <a:ext cx="3436620" cy="206502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timgGC94BAD9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7262" t="3451" r="6385"/>
          <a:stretch>
            <a:fillRect/>
          </a:stretch>
        </p:blipFill>
        <p:spPr>
          <a:xfrm>
            <a:off x="8109585" y="3996055"/>
            <a:ext cx="3059430" cy="2523490"/>
          </a:xfrm>
          <a:prstGeom prst="ellipse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81150" y="1069340"/>
            <a:ext cx="8564880" cy="31381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bliqueTopLeft"/>
              <a:lightRig rig="threePt" dir="t"/>
            </a:scene3d>
          </a:bodyPr>
          <a:p>
            <a:pPr algn="ctr">
              <a:lnSpc>
                <a:spcPct val="150000"/>
              </a:lnSpc>
            </a:pPr>
            <a:r>
              <a:rPr lang="zh-CN" altLang="en-US" sz="6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Ink Free" panose="03080402000500000000" charset="0"/>
              </a:rPr>
              <a:t>你知道</a:t>
            </a:r>
            <a:endParaRPr lang="zh-CN" altLang="en-US" sz="6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C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Ink Free" panose="03080402000500000000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Ink Free" panose="03080402000500000000" charset="0"/>
              </a:rPr>
              <a:t>下面这些俗语词汇吗？</a:t>
            </a:r>
            <a:endParaRPr lang="zh-CN" altLang="en-US" sz="66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Ink Free" panose="03080402000500000000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泼冷水</a:t>
            </a:r>
            <a:endParaRPr lang="zh-CN" altLang="en-US" dirty="0"/>
          </a:p>
        </p:txBody>
      </p:sp>
      <p:pic>
        <p:nvPicPr>
          <p:cNvPr id="7170" name="Picture 2" descr="C:\Users\李嘉磊\Pictures\泼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 bwMode="auto">
          <a:xfrm>
            <a:off x="2064385" y="1468120"/>
            <a:ext cx="8937625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套近乎</a:t>
            </a:r>
            <a:endParaRPr lang="zh-CN" altLang="en-US" dirty="0"/>
          </a:p>
        </p:txBody>
      </p:sp>
      <p:pic>
        <p:nvPicPr>
          <p:cNvPr id="4" name="Picture 2" descr="C:\Users\魏阳秀\Pictures\套近乎2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2963998" y="1020037"/>
            <a:ext cx="7895771" cy="53296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睁一只眼闭一只眼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5575" y="1771650"/>
            <a:ext cx="4606925" cy="36639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 smtClean="0"/>
            </a:br>
            <a:r>
              <a:rPr lang="zh-CN" altLang="en-US" dirty="0" smtClean="0"/>
              <a:t>哪壶不开提哪壶</a:t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6146" name="Picture 2" descr="C:\Users\李嘉磊\Pictures\哪壶不开2.jpg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CFCFC">
                  <a:alpha val="100000"/>
                </a:srgbClr>
              </a:clrFrom>
              <a:clrTo>
                <a:srgbClr val="FCFCFC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39311" y="1553111"/>
            <a:ext cx="9313035" cy="48965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41805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/>
              <a:t>    </a:t>
            </a:r>
            <a:br>
              <a:rPr lang="zh-CN" altLang="en-US" dirty="0" smtClean="0"/>
            </a:br>
            <a:r>
              <a:rPr lang="zh-CN" altLang="en-US" dirty="0" smtClean="0"/>
              <a:t>哪壶不开提哪壶</a:t>
            </a:r>
            <a:endParaRPr lang="zh-CN" altLang="en-US" dirty="0"/>
          </a:p>
        </p:txBody>
      </p:sp>
      <p:pic>
        <p:nvPicPr>
          <p:cNvPr id="5122" name="Picture 2" descr="C:\Users\李嘉磊\Pictures\哪壶不开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01398" y="1456090"/>
            <a:ext cx="6336704" cy="4752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脚踩两只船</a:t>
            </a:r>
            <a:endParaRPr lang="zh-CN" altLang="en-US" dirty="0"/>
          </a:p>
        </p:txBody>
      </p:sp>
      <p:pic>
        <p:nvPicPr>
          <p:cNvPr id="3074" name="Picture 2" descr="C:\Users\李嘉磊\Pictures\脚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 bwMode="auto">
          <a:xfrm>
            <a:off x="2695575" y="1765300"/>
            <a:ext cx="8001635" cy="4166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脚踩两只船</a:t>
            </a:r>
            <a:endParaRPr lang="zh-CN" altLang="en-US" dirty="0"/>
          </a:p>
        </p:txBody>
      </p:sp>
      <p:pic>
        <p:nvPicPr>
          <p:cNvPr id="4098" name="Picture 2" descr="C:\Users\李嘉磊\Pictures\脚踩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 bwMode="auto">
          <a:xfrm>
            <a:off x="3164114" y="1528457"/>
            <a:ext cx="7649029" cy="4732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A</a:t>
            </a:r>
            <a:r>
              <a:rPr lang="zh-CN" altLang="en-US" sz="3200" dirty="0" smtClean="0"/>
              <a:t>：他很有钱吗？怎么买那么贵的豪车？</a:t>
            </a:r>
            <a:br>
              <a:rPr lang="en-US" altLang="zh-CN" sz="3200" dirty="0" smtClean="0"/>
            </a:br>
            <a:r>
              <a:rPr lang="en-US" altLang="zh-CN" sz="3200" dirty="0" smtClean="0"/>
              <a:t>B</a:t>
            </a:r>
            <a:r>
              <a:rPr lang="zh-CN" altLang="en-US" sz="3200" dirty="0" smtClean="0"/>
              <a:t>：什么呀，不过是</a:t>
            </a:r>
            <a:r>
              <a:rPr lang="zh-CN" altLang="en-US" sz="3200" dirty="0" smtClean="0">
                <a:solidFill>
                  <a:srgbClr val="FF0000"/>
                </a:solidFill>
              </a:rPr>
              <a:t>打肿脸充胖子</a:t>
            </a:r>
            <a:r>
              <a:rPr lang="zh-CN" altLang="en-US" sz="3200" dirty="0" smtClean="0"/>
              <a:t>罢了。</a:t>
            </a:r>
            <a:endParaRPr lang="zh-CN" altLang="en-US" sz="3200" dirty="0"/>
          </a:p>
        </p:txBody>
      </p:sp>
      <p:pic>
        <p:nvPicPr>
          <p:cNvPr id="1026" name="Picture 2" descr="C:\Users\李嘉磊\Pictures\打肿.jp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 bwMode="auto">
          <a:xfrm>
            <a:off x="2744470" y="2075180"/>
            <a:ext cx="8609330" cy="4466590"/>
          </a:xfrm>
          <a:prstGeom prst="round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打肿脸充胖子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1360" y="1691005"/>
            <a:ext cx="11274425" cy="4486275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r>
              <a:rPr lang="zh-CN" altLang="en-US" smtClean="0"/>
              <a:t>    </a:t>
            </a:r>
            <a:r>
              <a:rPr lang="zh-CN" altLang="en-US" sz="3600" b="1" smtClean="0"/>
              <a:t>意思</a:t>
            </a:r>
            <a:r>
              <a:rPr lang="zh-CN" altLang="en-US" sz="3600" smtClean="0"/>
              <a:t>：</a:t>
            </a:r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为了面子而说大话或者做自己没能力做到的事情。</a:t>
            </a:r>
            <a:endParaRPr lang="en-US" altLang="zh-CN" sz="3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None/>
            </a:pPr>
            <a:r>
              <a:rPr lang="zh-CN" altLang="en-US" sz="3600" dirty="0" smtClean="0"/>
              <a:t>    </a:t>
            </a:r>
            <a:r>
              <a:rPr lang="zh-CN" altLang="en-US" sz="3600" b="1" dirty="0" smtClean="0"/>
              <a:t>例句</a:t>
            </a:r>
            <a:r>
              <a:rPr lang="zh-CN" altLang="en-US" sz="3600" dirty="0" smtClean="0"/>
              <a:t>：</a:t>
            </a:r>
            <a:endParaRPr lang="en-US" altLang="zh-CN" sz="3600" dirty="0" smtClean="0"/>
          </a:p>
          <a:p>
            <a:pPr>
              <a:buNone/>
            </a:pPr>
            <a:r>
              <a:rPr lang="en-US" altLang="zh-CN" sz="3600" dirty="0" smtClean="0"/>
              <a:t>  </a:t>
            </a:r>
            <a:r>
              <a:rPr lang="zh-CN" altLang="zh-CN" sz="3600" dirty="0" smtClean="0"/>
              <a:t>你家的经济情况谁不知道？别</a:t>
            </a:r>
            <a:r>
              <a:rPr lang="zh-CN" altLang="zh-CN" sz="3600" dirty="0" smtClean="0">
                <a:solidFill>
                  <a:srgbClr val="FF0000"/>
                </a:solidFill>
              </a:rPr>
              <a:t>打肿脸充胖子</a:t>
            </a:r>
            <a:r>
              <a:rPr lang="zh-CN" altLang="zh-CN" sz="3600" dirty="0" smtClean="0"/>
              <a:t>了，还包五星酒店？</a:t>
            </a:r>
            <a:r>
              <a:rPr lang="zh-CN" altLang="zh-CN" sz="3600" dirty="0" smtClean="0"/>
              <a:t>买点儿喜糖就行了。</a:t>
            </a:r>
            <a:endParaRPr lang="en-US" altLang="zh-CN" sz="3600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4000" b="1" dirty="0" smtClean="0">
                <a:sym typeface="+mn-ea"/>
              </a:rPr>
              <a:t>4</a:t>
            </a:r>
            <a:r>
              <a:rPr lang="zh-CN" altLang="en-US" sz="4000" b="1" dirty="0" smtClean="0">
                <a:sym typeface="+mn-ea"/>
              </a:rPr>
              <a:t>、形式</a:t>
            </a:r>
            <a:r>
              <a:rPr lang="zh-CN" altLang="en-US" sz="4000" dirty="0" smtClean="0">
                <a:sym typeface="+mn-ea"/>
              </a:rPr>
              <a:t>灵活，每一类各有特色。</a:t>
            </a:r>
            <a:endParaRPr lang="zh-CN" altLang="en-US" sz="40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4000"/>
              <a:t>两个字的、三字的、四字的、小句等。下面会详细讲俗语的分类。</a:t>
            </a:r>
            <a:endParaRPr lang="zh-CN" altLang="en-US" sz="4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522" cy="3633218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4394339" y="1117651"/>
            <a:ext cx="29387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zh-CN" altLang="en-US" sz="88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6"/>
          <p:cNvSpPr txBox="1"/>
          <p:nvPr/>
        </p:nvSpPr>
        <p:spPr>
          <a:xfrm>
            <a:off x="4394339" y="2270193"/>
            <a:ext cx="3484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spc="-200" dirty="0" smtClean="0">
                <a:solidFill>
                  <a:schemeClr val="tx2"/>
                </a:solidFill>
              </a:rPr>
              <a:t>感</a:t>
            </a:r>
            <a:r>
              <a:rPr lang="zh-CN" altLang="en-US" sz="5400" b="1" spc="-200" dirty="0" smtClean="0">
                <a:solidFill>
                  <a:schemeClr val="tx2"/>
                </a:solidFill>
              </a:rPr>
              <a:t>谢聆听！</a:t>
            </a:r>
            <a:endParaRPr lang="zh-CN" altLang="en-US" sz="5400" b="1" spc="-200" dirty="0">
              <a:solidFill>
                <a:schemeClr val="tx2"/>
              </a:solidFill>
            </a:endParaRPr>
          </a:p>
        </p:txBody>
      </p:sp>
      <p:pic>
        <p:nvPicPr>
          <p:cNvPr id="5" name="图片 4" descr="timgGC94BAD9"/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l="7262" t="3451" r="6385"/>
          <a:stretch>
            <a:fillRect/>
          </a:stretch>
        </p:blipFill>
        <p:spPr>
          <a:xfrm>
            <a:off x="8678545" y="3310255"/>
            <a:ext cx="2439670" cy="224980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0250" cy="4351655"/>
          </a:xfrm>
        </p:spPr>
        <p:txBody>
          <a:bodyPr/>
          <a:p>
            <a:pPr marL="0" indent="0">
              <a:buNone/>
            </a:pPr>
            <a:r>
              <a:rPr lang="en-US" altLang="zh-CN" sz="4000" b="1" dirty="0" smtClean="0">
                <a:sym typeface="+mn-ea"/>
              </a:rPr>
              <a:t>5</a:t>
            </a:r>
            <a:r>
              <a:rPr lang="zh-CN" altLang="en-US" sz="4000" b="1" dirty="0" smtClean="0">
                <a:sym typeface="+mn-ea"/>
              </a:rPr>
              <a:t>、语体方面口语色彩更浓。</a:t>
            </a:r>
            <a:endParaRPr lang="zh-CN" altLang="en-US" sz="4000" b="1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4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比如：</a:t>
            </a:r>
            <a:r>
              <a:rPr lang="zh-CN" altLang="en-US" sz="4000" dirty="0" smtClean="0">
                <a:sym typeface="+mn-ea"/>
              </a:rPr>
              <a:t>惯用语</a:t>
            </a:r>
            <a:r>
              <a:rPr lang="en-US" altLang="zh-CN" sz="4000" dirty="0" smtClean="0">
                <a:sym typeface="+mn-ea"/>
              </a:rPr>
              <a:t>“</a:t>
            </a:r>
            <a:r>
              <a:rPr lang="zh-CN" altLang="en-US" sz="4000" dirty="0" smtClean="0">
                <a:sym typeface="+mn-ea"/>
              </a:rPr>
              <a:t>没门儿</a:t>
            </a:r>
            <a:r>
              <a:rPr lang="en-US" altLang="zh-CN" sz="4000" dirty="0" smtClean="0">
                <a:sym typeface="+mn-ea"/>
              </a:rPr>
              <a:t>”</a:t>
            </a:r>
            <a:r>
              <a:rPr lang="zh-CN" altLang="en-US" sz="4000" dirty="0" smtClean="0">
                <a:sym typeface="+mn-ea"/>
              </a:rPr>
              <a:t>“拍马屁”“寄生虫”“白开水”“抓辫子”“吃独食”“穿小鞋”“小心眼”等，全都具有口语色彩。</a:t>
            </a:r>
            <a:endParaRPr lang="zh-CN" altLang="en-US" sz="4000" dirty="0" smtClean="0">
              <a:sym typeface="+mn-ea"/>
            </a:endParaRPr>
          </a:p>
          <a:p>
            <a:pPr marL="0" indent="0">
              <a:buNone/>
            </a:pPr>
            <a:r>
              <a:rPr lang="zh-CN" altLang="en-US" sz="400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再比如</a:t>
            </a:r>
            <a:r>
              <a:rPr lang="zh-CN" altLang="en-US" sz="4000" dirty="0" smtClean="0">
                <a:sym typeface="+mn-ea"/>
              </a:rPr>
              <a:t>：谚语、歇后语也大都具有口语色彩。</a:t>
            </a:r>
            <a:r>
              <a:rPr lang="en-US" altLang="zh-CN" sz="4000" dirty="0" smtClean="0">
                <a:sym typeface="+mn-ea"/>
              </a:rPr>
              <a:t>“</a:t>
            </a:r>
            <a:r>
              <a:rPr lang="zh-CN" altLang="en-US" sz="4000" dirty="0" smtClean="0">
                <a:sym typeface="+mn-ea"/>
              </a:rPr>
              <a:t>一是一，二是二</a:t>
            </a:r>
            <a:r>
              <a:rPr lang="en-US" altLang="zh-CN" sz="4000" dirty="0" smtClean="0">
                <a:sym typeface="+mn-ea"/>
              </a:rPr>
              <a:t>”“</a:t>
            </a:r>
            <a:r>
              <a:rPr lang="zh-CN" altLang="en-US" sz="4000" dirty="0" smtClean="0">
                <a:sym typeface="+mn-ea"/>
              </a:rPr>
              <a:t>黄鼠狼给鸡拜年</a:t>
            </a:r>
            <a:r>
              <a:rPr lang="en-US" altLang="zh-CN" sz="4000" dirty="0" smtClean="0">
                <a:sym typeface="+mn-ea"/>
              </a:rPr>
              <a:t>——</a:t>
            </a:r>
            <a:r>
              <a:rPr lang="zh-CN" altLang="en-US" sz="4000" dirty="0" smtClean="0">
                <a:sym typeface="+mn-ea"/>
              </a:rPr>
              <a:t>没安好心</a:t>
            </a:r>
            <a:r>
              <a:rPr lang="en-US" altLang="zh-CN" sz="4000" dirty="0" smtClean="0">
                <a:sym typeface="+mn-ea"/>
              </a:rPr>
              <a:t>”</a:t>
            </a:r>
            <a:r>
              <a:rPr lang="zh-CN" altLang="en-US" sz="4000" dirty="0" smtClean="0">
                <a:sym typeface="+mn-ea"/>
              </a:rPr>
              <a:t>等。</a:t>
            </a:r>
            <a:endParaRPr lang="zh-CN" altLang="en-US" sz="4000" dirty="0" smtClean="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522" cy="3633218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5365547" y="2143523"/>
            <a:ext cx="3518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4800" b="1" spc="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俗语的分类</a:t>
            </a:r>
            <a:endParaRPr lang="zh-CN" altLang="en-US" sz="4800" b="1" spc="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424597" y="3111462"/>
            <a:ext cx="4357441" cy="0"/>
          </a:xfrm>
          <a:prstGeom prst="line">
            <a:avLst/>
          </a:prstGeom>
          <a:ln w="9525">
            <a:solidFill>
              <a:schemeClr val="tx2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505902" y="3703874"/>
            <a:ext cx="2677253" cy="267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7776858" y="3303483"/>
            <a:ext cx="2677253" cy="267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9"/>
          <p:cNvSpPr txBox="1"/>
          <p:nvPr/>
        </p:nvSpPr>
        <p:spPr>
          <a:xfrm>
            <a:off x="7776859" y="3708818"/>
            <a:ext cx="2677253" cy="267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l"/>
            </a:pPr>
            <a:endParaRPr lang="zh-CN" altLang="en-US" sz="1735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84037" y="2143523"/>
            <a:ext cx="2016224" cy="2016224"/>
            <a:chOff x="2118480" y="1316166"/>
            <a:chExt cx="1512168" cy="1512168"/>
          </a:xfrm>
        </p:grpSpPr>
        <p:sp>
          <p:nvSpPr>
            <p:cNvPr id="10" name="椭圆 9"/>
            <p:cNvSpPr/>
            <p:nvPr/>
          </p:nvSpPr>
          <p:spPr>
            <a:xfrm>
              <a:off x="2118480" y="1316166"/>
              <a:ext cx="1512168" cy="151216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TextBox 67"/>
            <p:cNvSpPr txBox="1"/>
            <p:nvPr/>
          </p:nvSpPr>
          <p:spPr>
            <a:xfrm>
              <a:off x="2396585" y="1556810"/>
              <a:ext cx="1022180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altLang="zh-CN" sz="8000" spc="3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8000" spc="3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322f683d-e735-4042-ab61-ed5f8fc914a9}"/>
</p:tagLst>
</file>

<file path=ppt/tags/tag2.xml><?xml version="1.0" encoding="utf-8"?>
<p:tagLst xmlns:p="http://schemas.openxmlformats.org/presentationml/2006/main">
  <p:tag name="KSO_WM_UNIT_PLACING_PICTURE_USER_VIEWPORT" val="{&quot;height&quot;:3520,&quot;width&quot;:4457.143307086614}"/>
</p:tagLst>
</file>

<file path=ppt/tags/tag3.xml><?xml version="1.0" encoding="utf-8"?>
<p:tagLst xmlns:p="http://schemas.openxmlformats.org/presentationml/2006/main">
  <p:tag name="KSO_WM_UNIT_PLACING_PICTURE_USER_VIEWPORT" val="{&quot;height&quot;:3045,&quot;width&quot;:2740}"/>
</p:tagLst>
</file>

<file path=ppt/tags/tag4.xml><?xml version="1.0" encoding="utf-8"?>
<p:tagLst xmlns:p="http://schemas.openxmlformats.org/presentationml/2006/main">
  <p:tag name="KSO_WM_UNIT_PLACING_PICTURE_USER_VIEWPORT" val="{&quot;height&quot;:4500,&quot;width&quot;:6000}"/>
</p:tagLst>
</file>

<file path=ppt/tags/tag5.xml><?xml version="1.0" encoding="utf-8"?>
<p:tagLst xmlns:p="http://schemas.openxmlformats.org/presentationml/2006/main">
  <p:tag name="KSO_WM_UNIT_PLACING_PICTURE_USER_VIEWPORT" val="{&quot;height&quot;:3520,&quot;width&quot;:4457.1433070866142}"/>
</p:tagLst>
</file>

<file path=ppt/tags/tag6.xml><?xml version="1.0" encoding="utf-8"?>
<p:tagLst xmlns:p="http://schemas.openxmlformats.org/presentationml/2006/main">
  <p:tag name="KSO_WM_UNIT_PLACING_PICTURE_USER_VIEWPORT" val="{&quot;height&quot;:4668,&quot;width&quot;:6000}"/>
</p:tagLst>
</file>

<file path=ppt/tags/tag7.xml><?xml version="1.0" encoding="utf-8"?>
<p:tagLst xmlns:p="http://schemas.openxmlformats.org/presentationml/2006/main">
  <p:tag name="KSO_WM_UNIT_PLACING_PICTURE_USER_VIEWPORT" val="{&quot;height&quot;:3045,&quot;width&quot;:2740}"/>
</p:tagLst>
</file>

<file path=ppt/theme/theme1.xml><?xml version="1.0" encoding="utf-8"?>
<a:theme xmlns:a="http://schemas.openxmlformats.org/drawingml/2006/main" name="Office 主题">
  <a:themeElements>
    <a:clrScheme name="自定义 1036">
      <a:dk1>
        <a:sysClr val="windowText" lastClr="000000"/>
      </a:dk1>
      <a:lt1>
        <a:sysClr val="window" lastClr="FFFFFF"/>
      </a:lt1>
      <a:dk2>
        <a:srgbClr val="519700"/>
      </a:dk2>
      <a:lt2>
        <a:srgbClr val="99C400"/>
      </a:lt2>
      <a:accent1>
        <a:srgbClr val="99C400"/>
      </a:accent1>
      <a:accent2>
        <a:srgbClr val="519700"/>
      </a:accent2>
      <a:accent3>
        <a:srgbClr val="99C400"/>
      </a:accent3>
      <a:accent4>
        <a:srgbClr val="519700"/>
      </a:accent4>
      <a:accent5>
        <a:srgbClr val="99C400"/>
      </a:accent5>
      <a:accent6>
        <a:srgbClr val="519700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4738</Words>
  <Application>WPS 演示</Application>
  <PresentationFormat>自定义</PresentationFormat>
  <Paragraphs>677</Paragraphs>
  <Slides>70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4" baseType="lpstr">
      <vt:lpstr>Arial</vt:lpstr>
      <vt:lpstr>宋体</vt:lpstr>
      <vt:lpstr>Wingdings</vt:lpstr>
      <vt:lpstr>微软雅黑</vt:lpstr>
      <vt:lpstr>Impact</vt:lpstr>
      <vt:lpstr>Arial Unicode MS</vt:lpstr>
      <vt:lpstr>Arial Black</vt:lpstr>
      <vt:lpstr>Calibri</vt:lpstr>
      <vt:lpstr>华文楷体</vt:lpstr>
      <vt:lpstr>仿宋</vt:lpstr>
      <vt:lpstr>华文行楷</vt:lpstr>
      <vt:lpstr>Ink Free</vt:lpstr>
      <vt:lpstr>楷体</vt:lpstr>
      <vt:lpstr>Office 主题</vt:lpstr>
      <vt:lpstr>PowerPoint 演示文稿</vt:lpstr>
      <vt:lpstr>PowerPoint 演示文稿</vt:lpstr>
      <vt:lpstr>PowerPoint 演示文稿</vt:lpstr>
      <vt:lpstr>一、</vt:lpstr>
      <vt:lpstr>          </vt:lpstr>
      <vt:lpstr>PowerPoint 演示文稿</vt:lpstr>
      <vt:lpstr>PowerPoint 演示文稿</vt:lpstr>
      <vt:lpstr>PowerPoint 演示文稿</vt:lpstr>
      <vt:lpstr>PowerPoint 演示文稿</vt:lpstr>
      <vt:lpstr>俗语的分类</vt:lpstr>
      <vt:lpstr>★  1、 惯用语 （固定词语）</vt:lpstr>
      <vt:lpstr>惯用语（固定的短句）</vt:lpstr>
      <vt:lpstr>惯用语（表达式）</vt:lpstr>
      <vt:lpstr>★  2、成语   </vt:lpstr>
      <vt:lpstr>3、歇后语</vt:lpstr>
      <vt:lpstr>歇后语</vt:lpstr>
      <vt:lpstr>4、谚语</vt:lpstr>
      <vt:lpstr>谚语</vt:lpstr>
      <vt:lpstr>PowerPoint 演示文稿</vt:lpstr>
      <vt:lpstr>PowerPoint 演示文稿</vt:lpstr>
      <vt:lpstr>三、俗语与汉民族文化</vt:lpstr>
      <vt:lpstr>从俗语中可以找到：</vt:lpstr>
      <vt:lpstr>1、与神话历史故事有关的成语：</vt:lpstr>
      <vt:lpstr>PowerPoint 演示文稿</vt:lpstr>
      <vt:lpstr>神话故事</vt:lpstr>
      <vt:lpstr>2、关于历史典故的惯用语</vt:lpstr>
      <vt:lpstr>3、俗语中的各种文化</vt:lpstr>
      <vt:lpstr>俗语中的传统文化</vt:lpstr>
      <vt:lpstr>俗语中的传统思想：</vt:lpstr>
      <vt:lpstr>PowerPoint 演示文稿</vt:lpstr>
      <vt:lpstr>PowerPoint 演示文稿</vt:lpstr>
      <vt:lpstr>PowerPoint 演示文稿</vt:lpstr>
      <vt:lpstr>俗语中的文化</vt:lpstr>
      <vt:lpstr>俗语中的文化</vt:lpstr>
      <vt:lpstr>俗语中的文化</vt:lpstr>
      <vt:lpstr>俗语中的文化</vt:lpstr>
      <vt:lpstr>俗语中的文化</vt:lpstr>
      <vt:lpstr>俗语中看中国人的性格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五、本课程选讲什么？</vt:lpstr>
      <vt:lpstr>PowerPoint 演示文稿</vt:lpstr>
      <vt:lpstr>涉及的话题：日常生活 </vt:lpstr>
      <vt:lpstr>PowerPoint 演示文稿</vt:lpstr>
      <vt:lpstr>PowerPoint 演示文稿</vt:lpstr>
      <vt:lpstr>六、你知道这些吗？做做看</vt:lpstr>
      <vt:lpstr>看图片猜成语</vt:lpstr>
      <vt:lpstr>看图片猜成语</vt:lpstr>
      <vt:lpstr>看图片猜成语</vt:lpstr>
      <vt:lpstr>看图片猜成语</vt:lpstr>
      <vt:lpstr>看图片猜成语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泼冷水</vt:lpstr>
      <vt:lpstr>套近乎</vt:lpstr>
      <vt:lpstr> 睁一只眼闭一只眼 </vt:lpstr>
      <vt:lpstr> 哪壶不开提哪壶 </vt:lpstr>
      <vt:lpstr>     哪壶不开提哪壶</vt:lpstr>
      <vt:lpstr>脚踩两只船</vt:lpstr>
      <vt:lpstr>脚踩两只船</vt:lpstr>
      <vt:lpstr>A：他很有钱吗？怎么买那么贵的豪车？ B：什么呀，不过是打肿脸充胖子罢了。</vt:lpstr>
      <vt:lpstr>打肿脸充胖子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keywords>user</cp:keywords>
  <cp:lastModifiedBy>清净和合</cp:lastModifiedBy>
  <cp:revision>143</cp:revision>
  <dcterms:created xsi:type="dcterms:W3CDTF">2015-05-05T08:02:00Z</dcterms:created>
  <dcterms:modified xsi:type="dcterms:W3CDTF">2021-10-14T03:35:10Z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69492634B0704ABFA9E2CAF6BBD5D624</vt:lpwstr>
  </property>
</Properties>
</file>